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6"/>
  </p:notesMasterIdLst>
  <p:sldIdLst>
    <p:sldId id="287" r:id="rId6"/>
    <p:sldId id="288" r:id="rId7"/>
    <p:sldId id="284" r:id="rId8"/>
    <p:sldId id="277" r:id="rId9"/>
    <p:sldId id="278" r:id="rId10"/>
    <p:sldId id="283" r:id="rId11"/>
    <p:sldId id="297" r:id="rId12"/>
    <p:sldId id="294" r:id="rId13"/>
    <p:sldId id="295" r:id="rId14"/>
    <p:sldId id="29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101C9D1C-C23F-F635-2F0C-7DC4780FE027}" name="Dan Roach" initials="DR" userId="S::dan.roach@transceleratebiopharmainc.com::d5e17fe1-d4fb-4184-9cb3-490895463b91" providerId="AD"/>
  <p188:author id="{22EE341E-F1AD-38D7-4A14-1B29993DFC38}" name="Almorza, Juan" initials="AJ" userId="S::almorza_merck.com#ext#@transceleratebiopharmainc.com::ba48ad32-1550-412b-8980-2dc295b604e7" providerId="AD"/>
  <p188:author id="{E5037630-398B-20E3-A35C-90C144DF3B08}" name="Vimi Abdul Shukkoor" initials="VA" userId="S::vimi.abdulshukkoor@lilly.com::2626b8f6-e16b-46d0-8f7d-9a0051cbc42b" providerId="AD"/>
  <p188:author id="{4FD7FA4D-8B91-914F-F465-065D36121669}" name="Fahmy, Tina" initials="TF" userId="S::CFahmy@ktslaw.com::44aed5a8-24c0-41d4-bccf-946d368c7f17" providerId="AD"/>
  <p188:author id="{29537E59-2913-24B0-E1B6-6FC82F1F442C}" name="Dan Roach" initials="DR" userId="S::dan.roach_transceleratebiopharmainc.com#ext#@wahealthstrategies.onmicrosoft.com::b01db260-d281-4434-a22a-a07a6ba245cf" providerId="AD"/>
  <p188:author id="{D584A36B-F2B9-E938-8CCD-3E036C7F339F}" name="P Boyle" initials="BP" userId="P Boyle" providerId="None"/>
  <p188:author id="{9A7AEA9B-871C-6A48-ADA2-78D1AEF319CC}" name="Anina Adelfio" initials="AA" userId="S::aadelfio@acrohealth.org::fd74a340-07d4-48f8-856c-1cbf848b80dc" providerId="AD"/>
  <p188:author id="{3A7367C4-951D-64FF-5105-3863BF5AE0F7}" name="Marini, Gerard /US" initials="M/" userId="S::gerard.marini_sanofi.com#ext#@wahealthstrategies.onmicrosoft.com::0d63d7cb-5e90-4e10-a77c-4df8743d6be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351977-546A-4394-9EA2-6D82C0DCA2DE}" v="1" dt="2025-02-11T20:30:38.134"/>
    <p1510:client id="{D20B8309-2345-5B49-3E2B-C2D88524F901}" v="2" dt="2025-02-11T20:40:47.3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88" y="16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23" Type="http://schemas.microsoft.com/office/2018/10/relationships/authors" Target="authors.xml"/><Relationship Id="rId10" Type="http://schemas.openxmlformats.org/officeDocument/2006/relationships/slide" Target="slides/slide5.xml"/><Relationship Id="rId19" Type="http://schemas.openxmlformats.org/officeDocument/2006/relationships/theme" Target="theme/theme1.xml"/><Relationship Id="rId22" Type="http://schemas.microsoft.com/office/2015/10/relationships/revisionInfo" Target="revisionInfo.xml"/><Relationship Id="rId9" Type="http://schemas.openxmlformats.org/officeDocument/2006/relationships/slide" Target="slides/slide4.xml"/><Relationship Id="rId14" Type="http://schemas.openxmlformats.org/officeDocument/2006/relationships/slide" Target="slides/slide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ace Stratton" userId="S::grace.stratton@transceleratebiopharmainc.com::72bb71a9-2389-4a63-b5c8-b28c0d420d8c" providerId="AD" clId="Web-{D20B8309-2345-5B49-3E2B-C2D88524F901}"/>
    <pc:docChg chg="modSld">
      <pc:chgData name="Grace Stratton" userId="S::grace.stratton@transceleratebiopharmainc.com::72bb71a9-2389-4a63-b5c8-b28c0d420d8c" providerId="AD" clId="Web-{D20B8309-2345-5B49-3E2B-C2D88524F901}" dt="2025-02-11T20:42:48.260" v="3" actId="20577"/>
      <pc:docMkLst>
        <pc:docMk/>
      </pc:docMkLst>
      <pc:sldChg chg="modSp">
        <pc:chgData name="Grace Stratton" userId="S::grace.stratton@transceleratebiopharmainc.com::72bb71a9-2389-4a63-b5c8-b28c0d420d8c" providerId="AD" clId="Web-{D20B8309-2345-5B49-3E2B-C2D88524F901}" dt="2025-02-11T20:40:47.365" v="1" actId="20577"/>
        <pc:sldMkLst>
          <pc:docMk/>
          <pc:sldMk cId="3934620824" sldId="277"/>
        </pc:sldMkLst>
        <pc:spChg chg="mod">
          <ac:chgData name="Grace Stratton" userId="S::grace.stratton@transceleratebiopharmainc.com::72bb71a9-2389-4a63-b5c8-b28c0d420d8c" providerId="AD" clId="Web-{D20B8309-2345-5B49-3E2B-C2D88524F901}" dt="2025-02-11T20:40:47.365" v="1" actId="20577"/>
          <ac:spMkLst>
            <pc:docMk/>
            <pc:sldMk cId="3934620824" sldId="277"/>
            <ac:spMk id="2" creationId="{6C56BB63-786E-19D8-B017-9FD2726AD30E}"/>
          </ac:spMkLst>
        </pc:spChg>
      </pc:sldChg>
      <pc:sldChg chg="modSp">
        <pc:chgData name="Grace Stratton" userId="S::grace.stratton@transceleratebiopharmainc.com::72bb71a9-2389-4a63-b5c8-b28c0d420d8c" providerId="AD" clId="Web-{D20B8309-2345-5B49-3E2B-C2D88524F901}" dt="2025-02-11T20:42:48.260" v="3" actId="20577"/>
        <pc:sldMkLst>
          <pc:docMk/>
          <pc:sldMk cId="3016276095" sldId="297"/>
        </pc:sldMkLst>
        <pc:graphicFrameChg chg="modGraphic">
          <ac:chgData name="Grace Stratton" userId="S::grace.stratton@transceleratebiopharmainc.com::72bb71a9-2389-4a63-b5c8-b28c0d420d8c" providerId="AD" clId="Web-{D20B8309-2345-5B49-3E2B-C2D88524F901}" dt="2025-02-11T20:42:48.260" v="3" actId="20577"/>
          <ac:graphicFrameMkLst>
            <pc:docMk/>
            <pc:sldMk cId="3016276095" sldId="297"/>
            <ac:graphicFrameMk id="9" creationId="{FDCDE755-B1AB-57E0-813E-87A39D425C46}"/>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58317F-8357-4629-BA68-6B050A495B27}"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069E0CAE-A042-4238-B9BE-6F6504576463}">
      <dgm:prSet phldrT="[Text]" custT="1"/>
      <dgm:spPr/>
      <dgm:t>
        <a:bodyPr/>
        <a:lstStyle/>
        <a:p>
          <a:r>
            <a:rPr lang="en-US" sz="1400" b="1" i="0" baseline="0" noProof="0" dirty="0"/>
            <a:t>Planning/Design of Acceptable Ranges</a:t>
          </a:r>
          <a:endParaRPr lang="en-US" sz="1400" b="1" noProof="0" dirty="0"/>
        </a:p>
      </dgm:t>
    </dgm:pt>
    <dgm:pt modelId="{E58EFFCB-3519-4784-B7C5-5D9D26ED5003}" type="parTrans" cxnId="{325826FF-E8E7-4BD7-912C-AF3ACC153FA2}">
      <dgm:prSet/>
      <dgm:spPr/>
      <dgm:t>
        <a:bodyPr/>
        <a:lstStyle/>
        <a:p>
          <a:endParaRPr lang="en-US"/>
        </a:p>
      </dgm:t>
    </dgm:pt>
    <dgm:pt modelId="{FECDC40B-960A-4533-912E-124E17BEECBF}" type="sibTrans" cxnId="{325826FF-E8E7-4BD7-912C-AF3ACC153FA2}">
      <dgm:prSet/>
      <dgm:spPr/>
      <dgm:t>
        <a:bodyPr/>
        <a:lstStyle/>
        <a:p>
          <a:endParaRPr lang="en-US"/>
        </a:p>
      </dgm:t>
    </dgm:pt>
    <dgm:pt modelId="{F8C30C8C-2FA5-4C27-9FB8-C412FF6C24EF}">
      <dgm:prSet phldrT="[Text]"/>
      <dgm:spPr/>
      <dgm:t>
        <a:bodyPr/>
        <a:lstStyle/>
        <a:p>
          <a:r>
            <a:rPr lang="en-US" b="0" i="0" baseline="0" noProof="0" dirty="0"/>
            <a:t>Consider</a:t>
          </a:r>
          <a:r>
            <a:rPr lang="en-US" b="0" i="0" baseline="0" noProof="0" dirty="0">
              <a:latin typeface="Century Gothic Bold"/>
            </a:rPr>
            <a:t> </a:t>
          </a:r>
          <a:r>
            <a:rPr lang="en-US" b="0" i="0" baseline="0" noProof="0" dirty="0"/>
            <a:t>CtQ factors (e.g., eligibility, safety, toxicology etc.), review statistical section of protocol, consider impacts to endpoint interpretation/analyses</a:t>
          </a:r>
          <a:endParaRPr lang="en-US" noProof="0" dirty="0"/>
        </a:p>
      </dgm:t>
    </dgm:pt>
    <dgm:pt modelId="{2283B702-8F7B-4DF6-9AF6-EF454A6DC484}" type="parTrans" cxnId="{68B8795E-F65D-4F1A-8D99-B6D84C5CB637}">
      <dgm:prSet/>
      <dgm:spPr/>
      <dgm:t>
        <a:bodyPr/>
        <a:lstStyle/>
        <a:p>
          <a:endParaRPr lang="en-US"/>
        </a:p>
      </dgm:t>
    </dgm:pt>
    <dgm:pt modelId="{120DE2FB-031C-4E75-A523-589E94CD8932}" type="sibTrans" cxnId="{68B8795E-F65D-4F1A-8D99-B6D84C5CB637}">
      <dgm:prSet/>
      <dgm:spPr/>
      <dgm:t>
        <a:bodyPr/>
        <a:lstStyle/>
        <a:p>
          <a:endParaRPr lang="en-US"/>
        </a:p>
      </dgm:t>
    </dgm:pt>
    <dgm:pt modelId="{4648C70A-5191-4356-936A-60586FA45584}">
      <dgm:prSet phldrT="[Text]" custT="1"/>
      <dgm:spPr/>
      <dgm:t>
        <a:bodyPr/>
        <a:lstStyle/>
        <a:p>
          <a:r>
            <a:rPr lang="en-US" sz="1400" b="1" i="0" baseline="0" noProof="0" dirty="0"/>
            <a:t>Monitoring of Acceptable Ranges</a:t>
          </a:r>
          <a:endParaRPr lang="en-US" sz="1400" b="1" noProof="0" dirty="0"/>
        </a:p>
      </dgm:t>
    </dgm:pt>
    <dgm:pt modelId="{92E5F382-289E-4A4E-8EA4-0D80C17B21BD}" type="parTrans" cxnId="{C676AB74-A61B-4E01-A5CF-7D20A4EAECE7}">
      <dgm:prSet/>
      <dgm:spPr/>
      <dgm:t>
        <a:bodyPr/>
        <a:lstStyle/>
        <a:p>
          <a:endParaRPr lang="en-US"/>
        </a:p>
      </dgm:t>
    </dgm:pt>
    <dgm:pt modelId="{BF7C0101-B67C-4449-B1CA-8560205A7B02}" type="sibTrans" cxnId="{C676AB74-A61B-4E01-A5CF-7D20A4EAECE7}">
      <dgm:prSet/>
      <dgm:spPr/>
      <dgm:t>
        <a:bodyPr/>
        <a:lstStyle/>
        <a:p>
          <a:endParaRPr lang="en-US"/>
        </a:p>
      </dgm:t>
    </dgm:pt>
    <dgm:pt modelId="{39081A08-C070-446E-BF4C-A0C9E8907314}">
      <dgm:prSet phldrT="[Text]"/>
      <dgm:spPr/>
      <dgm:t>
        <a:bodyPr/>
        <a:lstStyle/>
        <a:p>
          <a:r>
            <a:rPr lang="en-US" b="0" i="0" baseline="0" noProof="0" dirty="0"/>
            <a:t>Frequency should be documented in a plan that specifies responsibilities (e.g., QTL Monitoring Plan or Clinical Monitoring Plan (CMP))</a:t>
          </a:r>
          <a:endParaRPr lang="en-US" noProof="0" dirty="0"/>
        </a:p>
      </dgm:t>
    </dgm:pt>
    <dgm:pt modelId="{EF8D77D7-2A2A-4562-90AB-1A731A5161DA}" type="parTrans" cxnId="{490E4386-22A2-47EB-9DB4-E91916E39F57}">
      <dgm:prSet/>
      <dgm:spPr/>
      <dgm:t>
        <a:bodyPr/>
        <a:lstStyle/>
        <a:p>
          <a:endParaRPr lang="en-US"/>
        </a:p>
      </dgm:t>
    </dgm:pt>
    <dgm:pt modelId="{745E05B0-A9C5-44D2-BF23-992384F69540}" type="sibTrans" cxnId="{490E4386-22A2-47EB-9DB4-E91916E39F57}">
      <dgm:prSet/>
      <dgm:spPr/>
      <dgm:t>
        <a:bodyPr/>
        <a:lstStyle/>
        <a:p>
          <a:endParaRPr lang="en-US"/>
        </a:p>
      </dgm:t>
    </dgm:pt>
    <dgm:pt modelId="{01BBA504-E553-4944-821C-57CA29721E7F}">
      <dgm:prSet phldrT="[Text]" custT="1"/>
      <dgm:spPr/>
      <dgm:t>
        <a:bodyPr/>
        <a:lstStyle/>
        <a:p>
          <a:r>
            <a:rPr lang="en-US" sz="1400" b="1" i="0" baseline="0" noProof="0" dirty="0"/>
            <a:t>Reporting of Relevant Deviations from Acceptable Ranges</a:t>
          </a:r>
          <a:endParaRPr lang="en-US" sz="1400" b="1" noProof="0" dirty="0"/>
        </a:p>
      </dgm:t>
    </dgm:pt>
    <dgm:pt modelId="{888BB0B4-2A6A-4A01-B3F5-73A3325AC9AA}" type="parTrans" cxnId="{7D017D67-83E3-4429-A964-CF9A5CCEA998}">
      <dgm:prSet/>
      <dgm:spPr/>
      <dgm:t>
        <a:bodyPr/>
        <a:lstStyle/>
        <a:p>
          <a:endParaRPr lang="en-US"/>
        </a:p>
      </dgm:t>
    </dgm:pt>
    <dgm:pt modelId="{BA589504-0164-4F36-B622-2CCAEBE0C838}" type="sibTrans" cxnId="{7D017D67-83E3-4429-A964-CF9A5CCEA998}">
      <dgm:prSet/>
      <dgm:spPr/>
      <dgm:t>
        <a:bodyPr/>
        <a:lstStyle/>
        <a:p>
          <a:endParaRPr lang="en-US"/>
        </a:p>
      </dgm:t>
    </dgm:pt>
    <dgm:pt modelId="{DE9CA692-C4CB-4DB6-9BD3-31D682A7F2F3}">
      <dgm:prSet phldrT="[Text]"/>
      <dgm:spPr/>
      <dgm:t>
        <a:bodyPr/>
        <a:lstStyle/>
        <a:p>
          <a:r>
            <a:rPr lang="en-US" b="0" i="0" baseline="0" noProof="0" dirty="0"/>
            <a:t>Important deviations should be assessed by the impact to participant safety and data integrity, by the extent to which the deviation exceeds the acceptable range, and by the outcome of the systematic issue investigation for potential discussion in </a:t>
          </a:r>
          <a:r>
            <a:rPr lang="en-US" b="0" i="0" baseline="0" noProof="0" dirty="0">
              <a:latin typeface="+mn-lt"/>
            </a:rPr>
            <a:t>the CSR</a:t>
          </a:r>
          <a:endParaRPr lang="en-US" b="0" noProof="0" dirty="0">
            <a:latin typeface="+mn-lt"/>
          </a:endParaRPr>
        </a:p>
      </dgm:t>
    </dgm:pt>
    <dgm:pt modelId="{281714EE-6437-435C-82EB-64A052609FDE}" type="parTrans" cxnId="{DF7A5944-6E85-4191-97CA-F8321A85A713}">
      <dgm:prSet/>
      <dgm:spPr/>
      <dgm:t>
        <a:bodyPr/>
        <a:lstStyle/>
        <a:p>
          <a:endParaRPr lang="en-US"/>
        </a:p>
      </dgm:t>
    </dgm:pt>
    <dgm:pt modelId="{B5650748-3BA1-4753-A0C8-278F6B768278}" type="sibTrans" cxnId="{DF7A5944-6E85-4191-97CA-F8321A85A713}">
      <dgm:prSet/>
      <dgm:spPr/>
      <dgm:t>
        <a:bodyPr/>
        <a:lstStyle/>
        <a:p>
          <a:endParaRPr lang="en-US"/>
        </a:p>
      </dgm:t>
    </dgm:pt>
    <dgm:pt modelId="{05A49593-71FD-4057-93EF-13AA2F87F01B}">
      <dgm:prSet/>
      <dgm:spPr/>
      <dgm:t>
        <a:bodyPr/>
        <a:lstStyle/>
        <a:p>
          <a:r>
            <a:rPr lang="en-US" b="0" i="0" baseline="0" noProof="0" dirty="0"/>
            <a:t>Engage key stakeholders (e.g., Medics, Statisticians, Operations) from Sponsor and CROs. Use knowledge of participant population, historical data of similar trials, and/or statistical methods and modeling</a:t>
          </a:r>
          <a:endParaRPr lang="en-US" noProof="0" dirty="0"/>
        </a:p>
      </dgm:t>
    </dgm:pt>
    <dgm:pt modelId="{FE74F51C-07DB-43C7-9402-E1B6168F715F}" type="parTrans" cxnId="{D81E002B-EE1C-473B-A08C-21D85DB8901B}">
      <dgm:prSet/>
      <dgm:spPr/>
      <dgm:t>
        <a:bodyPr/>
        <a:lstStyle/>
        <a:p>
          <a:endParaRPr lang="en-US"/>
        </a:p>
      </dgm:t>
    </dgm:pt>
    <dgm:pt modelId="{645FB33F-A1E5-411A-94C7-A0A6089B48B6}" type="sibTrans" cxnId="{D81E002B-EE1C-473B-A08C-21D85DB8901B}">
      <dgm:prSet/>
      <dgm:spPr/>
      <dgm:t>
        <a:bodyPr/>
        <a:lstStyle/>
        <a:p>
          <a:endParaRPr lang="en-US"/>
        </a:p>
      </dgm:t>
    </dgm:pt>
    <dgm:pt modelId="{65AC1EF5-F672-4DBE-BCF4-D8B7DD2727C7}">
      <dgm:prSet/>
      <dgm:spPr/>
      <dgm:t>
        <a:bodyPr/>
        <a:lstStyle/>
        <a:p>
          <a:r>
            <a:rPr lang="en-US" b="0" i="0" baseline="0" noProof="0" dirty="0"/>
            <a:t>Assess available data sources (frequency and format)</a:t>
          </a:r>
          <a:endParaRPr lang="en-US" noProof="0" dirty="0"/>
        </a:p>
      </dgm:t>
    </dgm:pt>
    <dgm:pt modelId="{3BA5D0EA-D15C-4528-8887-A786C75B13B7}" type="parTrans" cxnId="{E57DC4FD-2155-4F7C-8136-3B697A9CCD59}">
      <dgm:prSet/>
      <dgm:spPr/>
      <dgm:t>
        <a:bodyPr/>
        <a:lstStyle/>
        <a:p>
          <a:endParaRPr lang="en-US"/>
        </a:p>
      </dgm:t>
    </dgm:pt>
    <dgm:pt modelId="{1D39A114-E5F2-476C-8200-96F62C79F62B}" type="sibTrans" cxnId="{E57DC4FD-2155-4F7C-8136-3B697A9CCD59}">
      <dgm:prSet/>
      <dgm:spPr/>
      <dgm:t>
        <a:bodyPr/>
        <a:lstStyle/>
        <a:p>
          <a:endParaRPr lang="en-US"/>
        </a:p>
      </dgm:t>
    </dgm:pt>
    <dgm:pt modelId="{4B61659C-0DC9-4145-8817-7E3EC3366202}">
      <dgm:prSet/>
      <dgm:spPr/>
      <dgm:t>
        <a:bodyPr/>
        <a:lstStyle/>
        <a:p>
          <a:r>
            <a:rPr lang="en-US" b="0" i="0" baseline="0" noProof="0" dirty="0"/>
            <a:t>Define parameters that are specific, measurable, and actionable</a:t>
          </a:r>
          <a:endParaRPr lang="en-US" noProof="0" dirty="0"/>
        </a:p>
      </dgm:t>
    </dgm:pt>
    <dgm:pt modelId="{07BEDA16-F668-4926-B633-B800F8D656F1}" type="parTrans" cxnId="{09A35DA2-9FFA-4873-A727-1DE33B97F710}">
      <dgm:prSet/>
      <dgm:spPr/>
      <dgm:t>
        <a:bodyPr/>
        <a:lstStyle/>
        <a:p>
          <a:endParaRPr lang="en-US"/>
        </a:p>
      </dgm:t>
    </dgm:pt>
    <dgm:pt modelId="{271FF112-09E9-4E80-98B7-5EB1215D488A}" type="sibTrans" cxnId="{09A35DA2-9FFA-4873-A727-1DE33B97F710}">
      <dgm:prSet/>
      <dgm:spPr/>
      <dgm:t>
        <a:bodyPr/>
        <a:lstStyle/>
        <a:p>
          <a:endParaRPr lang="en-US"/>
        </a:p>
      </dgm:t>
    </dgm:pt>
    <dgm:pt modelId="{D619A09E-0603-46F3-82AA-E58A801716C6}">
      <dgm:prSet/>
      <dgm:spPr/>
      <dgm:t>
        <a:bodyPr/>
        <a:lstStyle/>
        <a:p>
          <a:r>
            <a:rPr lang="en-US" b="0" i="0" baseline="0" noProof="0" dirty="0"/>
            <a:t>Document review and key stakeholder assessment of deviations (data that falls outside of the defined acceptable ranges)</a:t>
          </a:r>
          <a:endParaRPr lang="en-US" noProof="0" dirty="0"/>
        </a:p>
      </dgm:t>
    </dgm:pt>
    <dgm:pt modelId="{63746743-5C0E-4FA6-896F-0AAB13346FE9}" type="parTrans" cxnId="{3970CDB0-4746-4774-A6F3-EA9C42FA684B}">
      <dgm:prSet/>
      <dgm:spPr/>
      <dgm:t>
        <a:bodyPr/>
        <a:lstStyle/>
        <a:p>
          <a:endParaRPr lang="en-US"/>
        </a:p>
      </dgm:t>
    </dgm:pt>
    <dgm:pt modelId="{B8FF9B7F-65C3-4B1D-8A9C-71F8E4682FC2}" type="sibTrans" cxnId="{3970CDB0-4746-4774-A6F3-EA9C42FA684B}">
      <dgm:prSet/>
      <dgm:spPr/>
      <dgm:t>
        <a:bodyPr/>
        <a:lstStyle/>
        <a:p>
          <a:endParaRPr lang="en-US"/>
        </a:p>
      </dgm:t>
    </dgm:pt>
    <dgm:pt modelId="{D16E8E88-1F72-4496-966B-E3C0B685C87D}">
      <dgm:prSet/>
      <dgm:spPr/>
      <dgm:t>
        <a:bodyPr/>
        <a:lstStyle/>
        <a:p>
          <a:r>
            <a:rPr lang="en-US" b="0" i="0" baseline="0" noProof="0" dirty="0"/>
            <a:t>Determine an action plan – Root cause, corrective actions, mitigations taken. If a deviation is determined due to inappropriate ranges, these can be amended with substantiated rationale and adjustments documented </a:t>
          </a:r>
          <a:endParaRPr lang="en-US" noProof="0" dirty="0"/>
        </a:p>
      </dgm:t>
    </dgm:pt>
    <dgm:pt modelId="{54476C80-D38F-4EE7-BEC8-CB857F078147}" type="parTrans" cxnId="{6A0BAB07-A840-40D8-91AC-3FC743DEBBFC}">
      <dgm:prSet/>
      <dgm:spPr/>
      <dgm:t>
        <a:bodyPr/>
        <a:lstStyle/>
        <a:p>
          <a:endParaRPr lang="en-US"/>
        </a:p>
      </dgm:t>
    </dgm:pt>
    <dgm:pt modelId="{80426369-025E-4A56-A978-D3D02B17F24F}" type="sibTrans" cxnId="{6A0BAB07-A840-40D8-91AC-3FC743DEBBFC}">
      <dgm:prSet/>
      <dgm:spPr/>
      <dgm:t>
        <a:bodyPr/>
        <a:lstStyle/>
        <a:p>
          <a:endParaRPr lang="en-US"/>
        </a:p>
      </dgm:t>
    </dgm:pt>
    <dgm:pt modelId="{FD80EB64-2BC1-4C92-968A-312AA2196C66}">
      <dgm:prSet/>
      <dgm:spPr/>
      <dgm:t>
        <a:bodyPr/>
        <a:lstStyle/>
        <a:p>
          <a:r>
            <a:rPr lang="en-US" b="0" i="0" baseline="0" noProof="0" dirty="0"/>
            <a:t>Assess if deviations meet important/relevant deviation criteria (take action and report)</a:t>
          </a:r>
          <a:endParaRPr lang="en-US" noProof="0" dirty="0"/>
        </a:p>
      </dgm:t>
    </dgm:pt>
    <dgm:pt modelId="{E6C5F553-0C7E-493B-B629-9B792B54799E}" type="parTrans" cxnId="{91D7758C-2FF5-4F45-B6C7-F7D4C15612BE}">
      <dgm:prSet/>
      <dgm:spPr/>
      <dgm:t>
        <a:bodyPr/>
        <a:lstStyle/>
        <a:p>
          <a:endParaRPr lang="en-US"/>
        </a:p>
      </dgm:t>
    </dgm:pt>
    <dgm:pt modelId="{BB6B94BC-ECF2-4F93-8E1F-81BAC30ECC38}" type="sibTrans" cxnId="{91D7758C-2FF5-4F45-B6C7-F7D4C15612BE}">
      <dgm:prSet/>
      <dgm:spPr/>
      <dgm:t>
        <a:bodyPr/>
        <a:lstStyle/>
        <a:p>
          <a:endParaRPr lang="en-US"/>
        </a:p>
      </dgm:t>
    </dgm:pt>
    <dgm:pt modelId="{33D9D288-0302-4D6F-91FC-093A09DC110E}" type="pres">
      <dgm:prSet presAssocID="{B358317F-8357-4629-BA68-6B050A495B27}" presName="Name0" presStyleCnt="0">
        <dgm:presLayoutVars>
          <dgm:dir/>
          <dgm:animLvl val="lvl"/>
          <dgm:resizeHandles val="exact"/>
        </dgm:presLayoutVars>
      </dgm:prSet>
      <dgm:spPr/>
    </dgm:pt>
    <dgm:pt modelId="{E39C5870-9167-4B7B-9FC2-73CBC0835097}" type="pres">
      <dgm:prSet presAssocID="{069E0CAE-A042-4238-B9BE-6F6504576463}" presName="composite" presStyleCnt="0"/>
      <dgm:spPr/>
    </dgm:pt>
    <dgm:pt modelId="{493A8D36-0E94-411B-A2A8-94F0F2F4509C}" type="pres">
      <dgm:prSet presAssocID="{069E0CAE-A042-4238-B9BE-6F6504576463}" presName="parTx" presStyleLbl="alignNode1" presStyleIdx="0" presStyleCnt="3">
        <dgm:presLayoutVars>
          <dgm:chMax val="0"/>
          <dgm:chPref val="0"/>
          <dgm:bulletEnabled val="1"/>
        </dgm:presLayoutVars>
      </dgm:prSet>
      <dgm:spPr/>
    </dgm:pt>
    <dgm:pt modelId="{2AE19629-A079-44DC-B1FF-6C2DEF2B5348}" type="pres">
      <dgm:prSet presAssocID="{069E0CAE-A042-4238-B9BE-6F6504576463}" presName="desTx" presStyleLbl="alignAccFollowNode1" presStyleIdx="0" presStyleCnt="3">
        <dgm:presLayoutVars>
          <dgm:bulletEnabled val="1"/>
        </dgm:presLayoutVars>
      </dgm:prSet>
      <dgm:spPr/>
    </dgm:pt>
    <dgm:pt modelId="{4F05B82A-FAD4-454C-B379-17A7D8788067}" type="pres">
      <dgm:prSet presAssocID="{FECDC40B-960A-4533-912E-124E17BEECBF}" presName="space" presStyleCnt="0"/>
      <dgm:spPr/>
    </dgm:pt>
    <dgm:pt modelId="{F5F7140B-EEA6-4C50-97B3-7F4B8FA86859}" type="pres">
      <dgm:prSet presAssocID="{4648C70A-5191-4356-936A-60586FA45584}" presName="composite" presStyleCnt="0"/>
      <dgm:spPr/>
    </dgm:pt>
    <dgm:pt modelId="{10532D4D-7BB0-4B3D-9453-04EBF85B7CD4}" type="pres">
      <dgm:prSet presAssocID="{4648C70A-5191-4356-936A-60586FA45584}" presName="parTx" presStyleLbl="alignNode1" presStyleIdx="1" presStyleCnt="3">
        <dgm:presLayoutVars>
          <dgm:chMax val="0"/>
          <dgm:chPref val="0"/>
          <dgm:bulletEnabled val="1"/>
        </dgm:presLayoutVars>
      </dgm:prSet>
      <dgm:spPr/>
    </dgm:pt>
    <dgm:pt modelId="{50CBA8A0-B8A5-4F68-A540-B3DF9A77FE96}" type="pres">
      <dgm:prSet presAssocID="{4648C70A-5191-4356-936A-60586FA45584}" presName="desTx" presStyleLbl="alignAccFollowNode1" presStyleIdx="1" presStyleCnt="3">
        <dgm:presLayoutVars>
          <dgm:bulletEnabled val="1"/>
        </dgm:presLayoutVars>
      </dgm:prSet>
      <dgm:spPr/>
    </dgm:pt>
    <dgm:pt modelId="{D9B870A1-BAF4-4700-A0FE-86BEB2368522}" type="pres">
      <dgm:prSet presAssocID="{BF7C0101-B67C-4449-B1CA-8560205A7B02}" presName="space" presStyleCnt="0"/>
      <dgm:spPr/>
    </dgm:pt>
    <dgm:pt modelId="{E49432E1-9A91-4DA0-A768-980312E92D2E}" type="pres">
      <dgm:prSet presAssocID="{01BBA504-E553-4944-821C-57CA29721E7F}" presName="composite" presStyleCnt="0"/>
      <dgm:spPr/>
    </dgm:pt>
    <dgm:pt modelId="{8F74751C-E94A-4DFC-BE24-B9643CFCA3A3}" type="pres">
      <dgm:prSet presAssocID="{01BBA504-E553-4944-821C-57CA29721E7F}" presName="parTx" presStyleLbl="alignNode1" presStyleIdx="2" presStyleCnt="3">
        <dgm:presLayoutVars>
          <dgm:chMax val="0"/>
          <dgm:chPref val="0"/>
          <dgm:bulletEnabled val="1"/>
        </dgm:presLayoutVars>
      </dgm:prSet>
      <dgm:spPr/>
    </dgm:pt>
    <dgm:pt modelId="{C32279FA-5797-48BB-A1FD-3DA18194E6C6}" type="pres">
      <dgm:prSet presAssocID="{01BBA504-E553-4944-821C-57CA29721E7F}" presName="desTx" presStyleLbl="alignAccFollowNode1" presStyleIdx="2" presStyleCnt="3">
        <dgm:presLayoutVars>
          <dgm:bulletEnabled val="1"/>
        </dgm:presLayoutVars>
      </dgm:prSet>
      <dgm:spPr/>
    </dgm:pt>
  </dgm:ptLst>
  <dgm:cxnLst>
    <dgm:cxn modelId="{6A0BAB07-A840-40D8-91AC-3FC743DEBBFC}" srcId="{4648C70A-5191-4356-936A-60586FA45584}" destId="{D16E8E88-1F72-4496-966B-E3C0B685C87D}" srcOrd="2" destOrd="0" parTransId="{54476C80-D38F-4EE7-BEC8-CB857F078147}" sibTransId="{80426369-025E-4A56-A978-D3D02B17F24F}"/>
    <dgm:cxn modelId="{507B8D16-5291-4E1C-B32C-65B51E27C728}" type="presOf" srcId="{39081A08-C070-446E-BF4C-A0C9E8907314}" destId="{50CBA8A0-B8A5-4F68-A540-B3DF9A77FE96}" srcOrd="0" destOrd="0" presId="urn:microsoft.com/office/officeart/2005/8/layout/hList1"/>
    <dgm:cxn modelId="{A1FB2926-349E-4BA6-B617-D214B886F93E}" type="presOf" srcId="{069E0CAE-A042-4238-B9BE-6F6504576463}" destId="{493A8D36-0E94-411B-A2A8-94F0F2F4509C}" srcOrd="0" destOrd="0" presId="urn:microsoft.com/office/officeart/2005/8/layout/hList1"/>
    <dgm:cxn modelId="{D81E002B-EE1C-473B-A08C-21D85DB8901B}" srcId="{069E0CAE-A042-4238-B9BE-6F6504576463}" destId="{05A49593-71FD-4057-93EF-13AA2F87F01B}" srcOrd="1" destOrd="0" parTransId="{FE74F51C-07DB-43C7-9402-E1B6168F715F}" sibTransId="{645FB33F-A1E5-411A-94C7-A0A6089B48B6}"/>
    <dgm:cxn modelId="{804F6E2D-F070-4AC9-8F7D-8FF5B192B812}" type="presOf" srcId="{05A49593-71FD-4057-93EF-13AA2F87F01B}" destId="{2AE19629-A079-44DC-B1FF-6C2DEF2B5348}" srcOrd="0" destOrd="1" presId="urn:microsoft.com/office/officeart/2005/8/layout/hList1"/>
    <dgm:cxn modelId="{93F77335-34A2-4D81-8FB9-ABA83732DBD9}" type="presOf" srcId="{01BBA504-E553-4944-821C-57CA29721E7F}" destId="{8F74751C-E94A-4DFC-BE24-B9643CFCA3A3}" srcOrd="0" destOrd="0" presId="urn:microsoft.com/office/officeart/2005/8/layout/hList1"/>
    <dgm:cxn modelId="{68B8795E-F65D-4F1A-8D99-B6D84C5CB637}" srcId="{069E0CAE-A042-4238-B9BE-6F6504576463}" destId="{F8C30C8C-2FA5-4C27-9FB8-C412FF6C24EF}" srcOrd="0" destOrd="0" parTransId="{2283B702-8F7B-4DF6-9AF6-EF454A6DC484}" sibTransId="{120DE2FB-031C-4E75-A523-589E94CD8932}"/>
    <dgm:cxn modelId="{9B23F460-7CF4-4137-896D-D81CE09D3D85}" type="presOf" srcId="{4648C70A-5191-4356-936A-60586FA45584}" destId="{10532D4D-7BB0-4B3D-9453-04EBF85B7CD4}" srcOrd="0" destOrd="0" presId="urn:microsoft.com/office/officeart/2005/8/layout/hList1"/>
    <dgm:cxn modelId="{DF7A5944-6E85-4191-97CA-F8321A85A713}" srcId="{01BBA504-E553-4944-821C-57CA29721E7F}" destId="{DE9CA692-C4CB-4DB6-9BD3-31D682A7F2F3}" srcOrd="0" destOrd="0" parTransId="{281714EE-6437-435C-82EB-64A052609FDE}" sibTransId="{B5650748-3BA1-4753-A0C8-278F6B768278}"/>
    <dgm:cxn modelId="{7D017D67-83E3-4429-A964-CF9A5CCEA998}" srcId="{B358317F-8357-4629-BA68-6B050A495B27}" destId="{01BBA504-E553-4944-821C-57CA29721E7F}" srcOrd="2" destOrd="0" parTransId="{888BB0B4-2A6A-4A01-B3F5-73A3325AC9AA}" sibTransId="{BA589504-0164-4F36-B622-2CCAEBE0C838}"/>
    <dgm:cxn modelId="{EC6E5971-523E-4984-B9A8-86F931C501D9}" type="presOf" srcId="{B358317F-8357-4629-BA68-6B050A495B27}" destId="{33D9D288-0302-4D6F-91FC-093A09DC110E}" srcOrd="0" destOrd="0" presId="urn:microsoft.com/office/officeart/2005/8/layout/hList1"/>
    <dgm:cxn modelId="{C676AB74-A61B-4E01-A5CF-7D20A4EAECE7}" srcId="{B358317F-8357-4629-BA68-6B050A495B27}" destId="{4648C70A-5191-4356-936A-60586FA45584}" srcOrd="1" destOrd="0" parTransId="{92E5F382-289E-4A4E-8EA4-0D80C17B21BD}" sibTransId="{BF7C0101-B67C-4449-B1CA-8560205A7B02}"/>
    <dgm:cxn modelId="{2029235A-12DE-4BCC-844E-4826E5B788CA}" type="presOf" srcId="{4B61659C-0DC9-4145-8817-7E3EC3366202}" destId="{2AE19629-A079-44DC-B1FF-6C2DEF2B5348}" srcOrd="0" destOrd="3" presId="urn:microsoft.com/office/officeart/2005/8/layout/hList1"/>
    <dgm:cxn modelId="{490E4386-22A2-47EB-9DB4-E91916E39F57}" srcId="{4648C70A-5191-4356-936A-60586FA45584}" destId="{39081A08-C070-446E-BF4C-A0C9E8907314}" srcOrd="0" destOrd="0" parTransId="{EF8D77D7-2A2A-4562-90AB-1A731A5161DA}" sibTransId="{745E05B0-A9C5-44D2-BF23-992384F69540}"/>
    <dgm:cxn modelId="{91D7758C-2FF5-4F45-B6C7-F7D4C15612BE}" srcId="{4648C70A-5191-4356-936A-60586FA45584}" destId="{FD80EB64-2BC1-4C92-968A-312AA2196C66}" srcOrd="3" destOrd="0" parTransId="{E6C5F553-0C7E-493B-B629-9B792B54799E}" sibTransId="{BB6B94BC-ECF2-4F93-8E1F-81BAC30ECC38}"/>
    <dgm:cxn modelId="{09A35DA2-9FFA-4873-A727-1DE33B97F710}" srcId="{069E0CAE-A042-4238-B9BE-6F6504576463}" destId="{4B61659C-0DC9-4145-8817-7E3EC3366202}" srcOrd="3" destOrd="0" parTransId="{07BEDA16-F668-4926-B633-B800F8D656F1}" sibTransId="{271FF112-09E9-4E80-98B7-5EB1215D488A}"/>
    <dgm:cxn modelId="{3970CDB0-4746-4774-A6F3-EA9C42FA684B}" srcId="{4648C70A-5191-4356-936A-60586FA45584}" destId="{D619A09E-0603-46F3-82AA-E58A801716C6}" srcOrd="1" destOrd="0" parTransId="{63746743-5C0E-4FA6-896F-0AAB13346FE9}" sibTransId="{B8FF9B7F-65C3-4B1D-8A9C-71F8E4682FC2}"/>
    <dgm:cxn modelId="{32794AB7-9108-4D0D-A58E-604BF7204088}" type="presOf" srcId="{D16E8E88-1F72-4496-966B-E3C0B685C87D}" destId="{50CBA8A0-B8A5-4F68-A540-B3DF9A77FE96}" srcOrd="0" destOrd="2" presId="urn:microsoft.com/office/officeart/2005/8/layout/hList1"/>
    <dgm:cxn modelId="{EC26B9C1-AE19-4782-BB92-5820FC438844}" type="presOf" srcId="{FD80EB64-2BC1-4C92-968A-312AA2196C66}" destId="{50CBA8A0-B8A5-4F68-A540-B3DF9A77FE96}" srcOrd="0" destOrd="3" presId="urn:microsoft.com/office/officeart/2005/8/layout/hList1"/>
    <dgm:cxn modelId="{48E63DC2-BC4E-430E-87E1-2D49D96F4ACD}" type="presOf" srcId="{DE9CA692-C4CB-4DB6-9BD3-31D682A7F2F3}" destId="{C32279FA-5797-48BB-A1FD-3DA18194E6C6}" srcOrd="0" destOrd="0" presId="urn:microsoft.com/office/officeart/2005/8/layout/hList1"/>
    <dgm:cxn modelId="{872785CB-217B-4D7C-B322-9F2AD4D1A981}" type="presOf" srcId="{65AC1EF5-F672-4DBE-BCF4-D8B7DD2727C7}" destId="{2AE19629-A079-44DC-B1FF-6C2DEF2B5348}" srcOrd="0" destOrd="2" presId="urn:microsoft.com/office/officeart/2005/8/layout/hList1"/>
    <dgm:cxn modelId="{FF39BDD3-157B-4E24-8819-B76B136FC033}" type="presOf" srcId="{D619A09E-0603-46F3-82AA-E58A801716C6}" destId="{50CBA8A0-B8A5-4F68-A540-B3DF9A77FE96}" srcOrd="0" destOrd="1" presId="urn:microsoft.com/office/officeart/2005/8/layout/hList1"/>
    <dgm:cxn modelId="{E17FA6EC-1A58-4665-AA0E-CB5F22905DF8}" type="presOf" srcId="{F8C30C8C-2FA5-4C27-9FB8-C412FF6C24EF}" destId="{2AE19629-A079-44DC-B1FF-6C2DEF2B5348}" srcOrd="0" destOrd="0" presId="urn:microsoft.com/office/officeart/2005/8/layout/hList1"/>
    <dgm:cxn modelId="{E57DC4FD-2155-4F7C-8136-3B697A9CCD59}" srcId="{069E0CAE-A042-4238-B9BE-6F6504576463}" destId="{65AC1EF5-F672-4DBE-BCF4-D8B7DD2727C7}" srcOrd="2" destOrd="0" parTransId="{3BA5D0EA-D15C-4528-8887-A786C75B13B7}" sibTransId="{1D39A114-E5F2-476C-8200-96F62C79F62B}"/>
    <dgm:cxn modelId="{325826FF-E8E7-4BD7-912C-AF3ACC153FA2}" srcId="{B358317F-8357-4629-BA68-6B050A495B27}" destId="{069E0CAE-A042-4238-B9BE-6F6504576463}" srcOrd="0" destOrd="0" parTransId="{E58EFFCB-3519-4784-B7C5-5D9D26ED5003}" sibTransId="{FECDC40B-960A-4533-912E-124E17BEECBF}"/>
    <dgm:cxn modelId="{A34D2105-B458-4479-B1EA-8BB607BD01EF}" type="presParOf" srcId="{33D9D288-0302-4D6F-91FC-093A09DC110E}" destId="{E39C5870-9167-4B7B-9FC2-73CBC0835097}" srcOrd="0" destOrd="0" presId="urn:microsoft.com/office/officeart/2005/8/layout/hList1"/>
    <dgm:cxn modelId="{C1E9C8AC-7A97-4083-8367-7A0531102726}" type="presParOf" srcId="{E39C5870-9167-4B7B-9FC2-73CBC0835097}" destId="{493A8D36-0E94-411B-A2A8-94F0F2F4509C}" srcOrd="0" destOrd="0" presId="urn:microsoft.com/office/officeart/2005/8/layout/hList1"/>
    <dgm:cxn modelId="{AFA6D597-F3B1-4133-9F01-2E23E61ABEF0}" type="presParOf" srcId="{E39C5870-9167-4B7B-9FC2-73CBC0835097}" destId="{2AE19629-A079-44DC-B1FF-6C2DEF2B5348}" srcOrd="1" destOrd="0" presId="urn:microsoft.com/office/officeart/2005/8/layout/hList1"/>
    <dgm:cxn modelId="{A27D8E3C-4A54-46FB-82BB-B1ED856B6372}" type="presParOf" srcId="{33D9D288-0302-4D6F-91FC-093A09DC110E}" destId="{4F05B82A-FAD4-454C-B379-17A7D8788067}" srcOrd="1" destOrd="0" presId="urn:microsoft.com/office/officeart/2005/8/layout/hList1"/>
    <dgm:cxn modelId="{9F63882A-792A-4A52-B234-1126BD19C5DD}" type="presParOf" srcId="{33D9D288-0302-4D6F-91FC-093A09DC110E}" destId="{F5F7140B-EEA6-4C50-97B3-7F4B8FA86859}" srcOrd="2" destOrd="0" presId="urn:microsoft.com/office/officeart/2005/8/layout/hList1"/>
    <dgm:cxn modelId="{B0E6353D-BC2A-4A73-A576-9BD8FEDAE661}" type="presParOf" srcId="{F5F7140B-EEA6-4C50-97B3-7F4B8FA86859}" destId="{10532D4D-7BB0-4B3D-9453-04EBF85B7CD4}" srcOrd="0" destOrd="0" presId="urn:microsoft.com/office/officeart/2005/8/layout/hList1"/>
    <dgm:cxn modelId="{F641E499-2F03-4735-8032-F0BEF5FB59B5}" type="presParOf" srcId="{F5F7140B-EEA6-4C50-97B3-7F4B8FA86859}" destId="{50CBA8A0-B8A5-4F68-A540-B3DF9A77FE96}" srcOrd="1" destOrd="0" presId="urn:microsoft.com/office/officeart/2005/8/layout/hList1"/>
    <dgm:cxn modelId="{9CAE614D-C114-4CF2-9DBA-3381B81FE170}" type="presParOf" srcId="{33D9D288-0302-4D6F-91FC-093A09DC110E}" destId="{D9B870A1-BAF4-4700-A0FE-86BEB2368522}" srcOrd="3" destOrd="0" presId="urn:microsoft.com/office/officeart/2005/8/layout/hList1"/>
    <dgm:cxn modelId="{A4C829E4-640D-4463-8E80-91CAAF833974}" type="presParOf" srcId="{33D9D288-0302-4D6F-91FC-093A09DC110E}" destId="{E49432E1-9A91-4DA0-A768-980312E92D2E}" srcOrd="4" destOrd="0" presId="urn:microsoft.com/office/officeart/2005/8/layout/hList1"/>
    <dgm:cxn modelId="{963B2477-5FDF-4B50-BF98-C5D210279772}" type="presParOf" srcId="{E49432E1-9A91-4DA0-A768-980312E92D2E}" destId="{8F74751C-E94A-4DFC-BE24-B9643CFCA3A3}" srcOrd="0" destOrd="0" presId="urn:microsoft.com/office/officeart/2005/8/layout/hList1"/>
    <dgm:cxn modelId="{78E59809-9792-4EB5-88FF-7EB9F9D490B6}" type="presParOf" srcId="{E49432E1-9A91-4DA0-A768-980312E92D2E}" destId="{C32279FA-5797-48BB-A1FD-3DA18194E6C6}"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3A8D36-0E94-411B-A2A8-94F0F2F4509C}">
      <dsp:nvSpPr>
        <dsp:cNvPr id="0" name=""/>
        <dsp:cNvSpPr/>
      </dsp:nvSpPr>
      <dsp:spPr>
        <a:xfrm>
          <a:off x="3368" y="155923"/>
          <a:ext cx="3284243" cy="521165"/>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b="1" i="0" kern="1200" baseline="0" noProof="0" dirty="0"/>
            <a:t>Planning/Design of Acceptable Ranges</a:t>
          </a:r>
          <a:endParaRPr lang="en-US" sz="1400" b="1" kern="1200" noProof="0" dirty="0"/>
        </a:p>
      </dsp:txBody>
      <dsp:txXfrm>
        <a:off x="3368" y="155923"/>
        <a:ext cx="3284243" cy="521165"/>
      </dsp:txXfrm>
    </dsp:sp>
    <dsp:sp modelId="{2AE19629-A079-44DC-B1FF-6C2DEF2B5348}">
      <dsp:nvSpPr>
        <dsp:cNvPr id="0" name=""/>
        <dsp:cNvSpPr/>
      </dsp:nvSpPr>
      <dsp:spPr>
        <a:xfrm>
          <a:off x="3368" y="677089"/>
          <a:ext cx="3284243" cy="3474826"/>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b="0" i="0" kern="1200" baseline="0" noProof="0" dirty="0"/>
            <a:t>Consider</a:t>
          </a:r>
          <a:r>
            <a:rPr lang="en-US" sz="1300" b="0" i="0" kern="1200" baseline="0" noProof="0" dirty="0">
              <a:latin typeface="Century Gothic Bold"/>
            </a:rPr>
            <a:t> </a:t>
          </a:r>
          <a:r>
            <a:rPr lang="en-US" sz="1300" b="0" i="0" kern="1200" baseline="0" noProof="0" dirty="0"/>
            <a:t>CtQ factors (e.g., eligibility, safety, toxicology etc.), review statistical section of protocol, consider impacts to endpoint interpretation/analyses</a:t>
          </a:r>
          <a:endParaRPr lang="en-US" sz="1300" kern="1200" noProof="0" dirty="0"/>
        </a:p>
        <a:p>
          <a:pPr marL="114300" lvl="1" indent="-114300" algn="l" defTabSz="577850">
            <a:lnSpc>
              <a:spcPct val="90000"/>
            </a:lnSpc>
            <a:spcBef>
              <a:spcPct val="0"/>
            </a:spcBef>
            <a:spcAft>
              <a:spcPct val="15000"/>
            </a:spcAft>
            <a:buChar char="•"/>
          </a:pPr>
          <a:r>
            <a:rPr lang="en-US" sz="1300" b="0" i="0" kern="1200" baseline="0" noProof="0" dirty="0"/>
            <a:t>Engage key stakeholders (e.g., Medics, Statisticians, Operations) from Sponsor and CROs. Use knowledge of participant population, historical data of similar trials, and/or statistical methods and modeling</a:t>
          </a:r>
          <a:endParaRPr lang="en-US" sz="1300" kern="1200" noProof="0" dirty="0"/>
        </a:p>
        <a:p>
          <a:pPr marL="114300" lvl="1" indent="-114300" algn="l" defTabSz="577850">
            <a:lnSpc>
              <a:spcPct val="90000"/>
            </a:lnSpc>
            <a:spcBef>
              <a:spcPct val="0"/>
            </a:spcBef>
            <a:spcAft>
              <a:spcPct val="15000"/>
            </a:spcAft>
            <a:buChar char="•"/>
          </a:pPr>
          <a:r>
            <a:rPr lang="en-US" sz="1300" b="0" i="0" kern="1200" baseline="0" noProof="0" dirty="0"/>
            <a:t>Assess available data sources (frequency and format)</a:t>
          </a:r>
          <a:endParaRPr lang="en-US" sz="1300" kern="1200" noProof="0" dirty="0"/>
        </a:p>
        <a:p>
          <a:pPr marL="114300" lvl="1" indent="-114300" algn="l" defTabSz="577850">
            <a:lnSpc>
              <a:spcPct val="90000"/>
            </a:lnSpc>
            <a:spcBef>
              <a:spcPct val="0"/>
            </a:spcBef>
            <a:spcAft>
              <a:spcPct val="15000"/>
            </a:spcAft>
            <a:buChar char="•"/>
          </a:pPr>
          <a:r>
            <a:rPr lang="en-US" sz="1300" b="0" i="0" kern="1200" baseline="0" noProof="0" dirty="0"/>
            <a:t>Define parameters that are specific, measurable, and actionable</a:t>
          </a:r>
          <a:endParaRPr lang="en-US" sz="1300" kern="1200" noProof="0" dirty="0"/>
        </a:p>
      </dsp:txBody>
      <dsp:txXfrm>
        <a:off x="3368" y="677089"/>
        <a:ext cx="3284243" cy="3474826"/>
      </dsp:txXfrm>
    </dsp:sp>
    <dsp:sp modelId="{10532D4D-7BB0-4B3D-9453-04EBF85B7CD4}">
      <dsp:nvSpPr>
        <dsp:cNvPr id="0" name=""/>
        <dsp:cNvSpPr/>
      </dsp:nvSpPr>
      <dsp:spPr>
        <a:xfrm>
          <a:off x="3747406" y="155923"/>
          <a:ext cx="3284243" cy="521165"/>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b="1" i="0" kern="1200" baseline="0" noProof="0" dirty="0"/>
            <a:t>Monitoring of Acceptable Ranges</a:t>
          </a:r>
          <a:endParaRPr lang="en-US" sz="1400" b="1" kern="1200" noProof="0" dirty="0"/>
        </a:p>
      </dsp:txBody>
      <dsp:txXfrm>
        <a:off x="3747406" y="155923"/>
        <a:ext cx="3284243" cy="521165"/>
      </dsp:txXfrm>
    </dsp:sp>
    <dsp:sp modelId="{50CBA8A0-B8A5-4F68-A540-B3DF9A77FE96}">
      <dsp:nvSpPr>
        <dsp:cNvPr id="0" name=""/>
        <dsp:cNvSpPr/>
      </dsp:nvSpPr>
      <dsp:spPr>
        <a:xfrm>
          <a:off x="3747406" y="677089"/>
          <a:ext cx="3284243" cy="3474826"/>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b="0" i="0" kern="1200" baseline="0" noProof="0" dirty="0"/>
            <a:t>Frequency should be documented in a plan that specifies responsibilities (e.g., QTL Monitoring Plan or Clinical Monitoring Plan (CMP))</a:t>
          </a:r>
          <a:endParaRPr lang="en-US" sz="1300" kern="1200" noProof="0" dirty="0"/>
        </a:p>
        <a:p>
          <a:pPr marL="114300" lvl="1" indent="-114300" algn="l" defTabSz="577850">
            <a:lnSpc>
              <a:spcPct val="90000"/>
            </a:lnSpc>
            <a:spcBef>
              <a:spcPct val="0"/>
            </a:spcBef>
            <a:spcAft>
              <a:spcPct val="15000"/>
            </a:spcAft>
            <a:buChar char="•"/>
          </a:pPr>
          <a:r>
            <a:rPr lang="en-US" sz="1300" b="0" i="0" kern="1200" baseline="0" noProof="0" dirty="0"/>
            <a:t>Document review and key stakeholder assessment of deviations (data that falls outside of the defined acceptable ranges)</a:t>
          </a:r>
          <a:endParaRPr lang="en-US" sz="1300" kern="1200" noProof="0" dirty="0"/>
        </a:p>
        <a:p>
          <a:pPr marL="114300" lvl="1" indent="-114300" algn="l" defTabSz="577850">
            <a:lnSpc>
              <a:spcPct val="90000"/>
            </a:lnSpc>
            <a:spcBef>
              <a:spcPct val="0"/>
            </a:spcBef>
            <a:spcAft>
              <a:spcPct val="15000"/>
            </a:spcAft>
            <a:buChar char="•"/>
          </a:pPr>
          <a:r>
            <a:rPr lang="en-US" sz="1300" b="0" i="0" kern="1200" baseline="0" noProof="0" dirty="0"/>
            <a:t>Determine an action plan – Root cause, corrective actions, mitigations taken. If a deviation is determined due to inappropriate ranges, these can be amended with substantiated rationale and adjustments documented </a:t>
          </a:r>
          <a:endParaRPr lang="en-US" sz="1300" kern="1200" noProof="0" dirty="0"/>
        </a:p>
        <a:p>
          <a:pPr marL="114300" lvl="1" indent="-114300" algn="l" defTabSz="577850">
            <a:lnSpc>
              <a:spcPct val="90000"/>
            </a:lnSpc>
            <a:spcBef>
              <a:spcPct val="0"/>
            </a:spcBef>
            <a:spcAft>
              <a:spcPct val="15000"/>
            </a:spcAft>
            <a:buChar char="•"/>
          </a:pPr>
          <a:r>
            <a:rPr lang="en-US" sz="1300" b="0" i="0" kern="1200" baseline="0" noProof="0" dirty="0"/>
            <a:t>Assess if deviations meet important/relevant deviation criteria (take action and report)</a:t>
          </a:r>
          <a:endParaRPr lang="en-US" sz="1300" kern="1200" noProof="0" dirty="0"/>
        </a:p>
      </dsp:txBody>
      <dsp:txXfrm>
        <a:off x="3747406" y="677089"/>
        <a:ext cx="3284243" cy="3474826"/>
      </dsp:txXfrm>
    </dsp:sp>
    <dsp:sp modelId="{8F74751C-E94A-4DFC-BE24-B9643CFCA3A3}">
      <dsp:nvSpPr>
        <dsp:cNvPr id="0" name=""/>
        <dsp:cNvSpPr/>
      </dsp:nvSpPr>
      <dsp:spPr>
        <a:xfrm>
          <a:off x="7491444" y="155923"/>
          <a:ext cx="3284243" cy="521165"/>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b="1" i="0" kern="1200" baseline="0" noProof="0" dirty="0"/>
            <a:t>Reporting of Relevant Deviations from Acceptable Ranges</a:t>
          </a:r>
          <a:endParaRPr lang="en-US" sz="1400" b="1" kern="1200" noProof="0" dirty="0"/>
        </a:p>
      </dsp:txBody>
      <dsp:txXfrm>
        <a:off x="7491444" y="155923"/>
        <a:ext cx="3284243" cy="521165"/>
      </dsp:txXfrm>
    </dsp:sp>
    <dsp:sp modelId="{C32279FA-5797-48BB-A1FD-3DA18194E6C6}">
      <dsp:nvSpPr>
        <dsp:cNvPr id="0" name=""/>
        <dsp:cNvSpPr/>
      </dsp:nvSpPr>
      <dsp:spPr>
        <a:xfrm>
          <a:off x="7491444" y="677089"/>
          <a:ext cx="3284243" cy="3474826"/>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b="0" i="0" kern="1200" baseline="0" noProof="0" dirty="0"/>
            <a:t>Important deviations should be assessed by the impact to participant safety and data integrity, by the extent to which the deviation exceeds the acceptable range, and by the outcome of the systematic issue investigation for potential discussion in </a:t>
          </a:r>
          <a:r>
            <a:rPr lang="en-US" sz="1300" b="0" i="0" kern="1200" baseline="0" noProof="0" dirty="0">
              <a:latin typeface="+mn-lt"/>
            </a:rPr>
            <a:t>the CSR</a:t>
          </a:r>
          <a:endParaRPr lang="en-US" sz="1300" b="0" kern="1200" noProof="0" dirty="0">
            <a:latin typeface="+mn-lt"/>
          </a:endParaRPr>
        </a:p>
      </dsp:txBody>
      <dsp:txXfrm>
        <a:off x="7491444" y="677089"/>
        <a:ext cx="3284243" cy="3474826"/>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7382FB-6908-4105-B223-58DB4A197C3F}" type="datetimeFigureOut">
              <a:rPr lang="en-US" smtClean="0"/>
              <a:t>2/11/2025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C8DCEC-0DEC-43E8-AE70-AF7C1A437CEB}" type="slidenum">
              <a:rPr lang="en-US" smtClean="0"/>
              <a:t>‹#›</a:t>
            </a:fld>
            <a:endParaRPr lang="en-US" dirty="0"/>
          </a:p>
        </p:txBody>
      </p:sp>
    </p:spTree>
    <p:extLst>
      <p:ext uri="{BB962C8B-B14F-4D97-AF65-F5344CB8AC3E}">
        <p14:creationId xmlns:p14="http://schemas.microsoft.com/office/powerpoint/2010/main" val="979103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BEF8C813-FE6B-EE74-F378-2335E9959A88}"/>
              </a:ext>
            </a:extLst>
          </p:cNvPr>
          <p:cNvSpPr/>
          <p:nvPr userDrawn="1"/>
        </p:nvSpPr>
        <p:spPr>
          <a:xfrm rot="16200000">
            <a:off x="2174943" y="1969357"/>
            <a:ext cx="6218577" cy="2279859"/>
          </a:xfrm>
          <a:prstGeom prst="rect">
            <a:avLst/>
          </a:prstGeom>
          <a:gradFill flip="none" rotWithShape="1">
            <a:gsLst>
              <a:gs pos="0">
                <a:schemeClr val="bg1"/>
              </a:gs>
              <a:gs pos="64016">
                <a:srgbClr val="FFFFFF">
                  <a:alpha val="76000"/>
                </a:srgbClr>
              </a:gs>
              <a:gs pos="48000">
                <a:schemeClr val="bg1"/>
              </a:gs>
              <a:gs pos="100000">
                <a:schemeClr val="bg1">
                  <a:alpha val="0"/>
                </a:schemeClr>
              </a:gs>
            </a:gsLst>
            <a:lin ang="54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667" dirty="0"/>
          </a:p>
        </p:txBody>
      </p:sp>
      <p:sp>
        <p:nvSpPr>
          <p:cNvPr id="25" name="Rectangle 24">
            <a:extLst>
              <a:ext uri="{FF2B5EF4-FFF2-40B4-BE49-F238E27FC236}">
                <a16:creationId xmlns:a16="http://schemas.microsoft.com/office/drawing/2014/main" id="{539CBCE1-13DC-1796-0B35-C73CFD256CBB}"/>
              </a:ext>
            </a:extLst>
          </p:cNvPr>
          <p:cNvSpPr/>
          <p:nvPr userDrawn="1"/>
        </p:nvSpPr>
        <p:spPr>
          <a:xfrm>
            <a:off x="5206181" y="0"/>
            <a:ext cx="6985819" cy="1598855"/>
          </a:xfrm>
          <a:prstGeom prst="rect">
            <a:avLst/>
          </a:prstGeom>
          <a:gradFill flip="none" rotWithShape="1">
            <a:gsLst>
              <a:gs pos="0">
                <a:schemeClr val="bg1"/>
              </a:gs>
              <a:gs pos="64016">
                <a:srgbClr val="FFFFFF">
                  <a:alpha val="35000"/>
                </a:srgbClr>
              </a:gs>
              <a:gs pos="26000">
                <a:schemeClr val="bg1">
                  <a:alpha val="72000"/>
                </a:schemeClr>
              </a:gs>
              <a:gs pos="100000">
                <a:schemeClr val="bg1">
                  <a:alpha val="0"/>
                </a:schemeClr>
              </a:gs>
            </a:gsLst>
            <a:lin ang="54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667" dirty="0"/>
          </a:p>
        </p:txBody>
      </p:sp>
      <p:sp>
        <p:nvSpPr>
          <p:cNvPr id="26" name="Rectangle 25">
            <a:extLst>
              <a:ext uri="{FF2B5EF4-FFF2-40B4-BE49-F238E27FC236}">
                <a16:creationId xmlns:a16="http://schemas.microsoft.com/office/drawing/2014/main" id="{19B1C5EB-00E7-BF61-9C1C-AF105F67A264}"/>
              </a:ext>
            </a:extLst>
          </p:cNvPr>
          <p:cNvSpPr/>
          <p:nvPr userDrawn="1"/>
        </p:nvSpPr>
        <p:spPr>
          <a:xfrm rot="16200000">
            <a:off x="175599" y="-173736"/>
            <a:ext cx="6857996" cy="7209193"/>
          </a:xfrm>
          <a:prstGeom prst="rect">
            <a:avLst/>
          </a:prstGeom>
          <a:gradFill flip="none" rotWithShape="1">
            <a:gsLst>
              <a:gs pos="0">
                <a:schemeClr val="bg1"/>
              </a:gs>
              <a:gs pos="64016">
                <a:srgbClr val="FFFFFF">
                  <a:alpha val="76000"/>
                </a:srgbClr>
              </a:gs>
              <a:gs pos="48000">
                <a:schemeClr val="bg1"/>
              </a:gs>
              <a:gs pos="100000">
                <a:schemeClr val="bg1">
                  <a:alpha val="0"/>
                </a:schemeClr>
              </a:gs>
            </a:gsLst>
            <a:lin ang="54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667" dirty="0"/>
          </a:p>
        </p:txBody>
      </p:sp>
      <p:sp>
        <p:nvSpPr>
          <p:cNvPr id="27" name="Rectangle 26">
            <a:extLst>
              <a:ext uri="{FF2B5EF4-FFF2-40B4-BE49-F238E27FC236}">
                <a16:creationId xmlns:a16="http://schemas.microsoft.com/office/drawing/2014/main" id="{AC7CAC85-0438-6311-AA7F-51E540CC13DF}"/>
              </a:ext>
            </a:extLst>
          </p:cNvPr>
          <p:cNvSpPr/>
          <p:nvPr userDrawn="1"/>
        </p:nvSpPr>
        <p:spPr>
          <a:xfrm rot="16200000">
            <a:off x="-189408" y="281045"/>
            <a:ext cx="6192760" cy="5682302"/>
          </a:xfrm>
          <a:prstGeom prst="rect">
            <a:avLst/>
          </a:prstGeom>
          <a:gradFill flip="none" rotWithShape="1">
            <a:gsLst>
              <a:gs pos="0">
                <a:schemeClr val="bg1"/>
              </a:gs>
              <a:gs pos="64016">
                <a:srgbClr val="FFFFFF">
                  <a:alpha val="76000"/>
                </a:srgbClr>
              </a:gs>
              <a:gs pos="48000">
                <a:schemeClr val="bg1"/>
              </a:gs>
              <a:gs pos="100000">
                <a:schemeClr val="bg1">
                  <a:alpha val="0"/>
                </a:schemeClr>
              </a:gs>
            </a:gsLst>
            <a:lin ang="54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667" dirty="0"/>
          </a:p>
        </p:txBody>
      </p:sp>
      <p:sp>
        <p:nvSpPr>
          <p:cNvPr id="29" name="Rectangle 28">
            <a:extLst>
              <a:ext uri="{FF2B5EF4-FFF2-40B4-BE49-F238E27FC236}">
                <a16:creationId xmlns:a16="http://schemas.microsoft.com/office/drawing/2014/main" id="{F7842909-D174-EFE0-B78E-3DE3029C58CD}"/>
              </a:ext>
            </a:extLst>
          </p:cNvPr>
          <p:cNvSpPr/>
          <p:nvPr userDrawn="1"/>
        </p:nvSpPr>
        <p:spPr>
          <a:xfrm>
            <a:off x="-7206" y="6002640"/>
            <a:ext cx="7132199" cy="860579"/>
          </a:xfrm>
          <a:prstGeom prst="rect">
            <a:avLst/>
          </a:prstGeom>
          <a:solidFill>
            <a:srgbClr val="F4FBF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dirty="0"/>
          </a:p>
        </p:txBody>
      </p:sp>
      <p:sp>
        <p:nvSpPr>
          <p:cNvPr id="14" name="Title 1">
            <a:extLst>
              <a:ext uri="{FF2B5EF4-FFF2-40B4-BE49-F238E27FC236}">
                <a16:creationId xmlns:a16="http://schemas.microsoft.com/office/drawing/2014/main" id="{6E2D1B1B-ED14-F59F-C4B9-5272613212DA}"/>
              </a:ext>
            </a:extLst>
          </p:cNvPr>
          <p:cNvSpPr>
            <a:spLocks noGrp="1"/>
          </p:cNvSpPr>
          <p:nvPr userDrawn="1">
            <p:ph type="ctrTitle" hasCustomPrompt="1"/>
          </p:nvPr>
        </p:nvSpPr>
        <p:spPr>
          <a:xfrm>
            <a:off x="777239" y="1194291"/>
            <a:ext cx="5413248" cy="1803813"/>
          </a:xfrm>
          <a:prstGeom prst="rect">
            <a:avLst/>
          </a:prstGeom>
        </p:spPr>
        <p:txBody>
          <a:bodyPr lIns="0" anchor="b">
            <a:noAutofit/>
          </a:bodyPr>
          <a:lstStyle>
            <a:lvl1pPr algn="l">
              <a:defRPr kumimoji="0" lang="en-US" sz="3200" b="1" i="0" u="none" strike="noStrike" kern="1200" cap="none" spc="0" normalizeH="0" baseline="0">
                <a:ln>
                  <a:noFill/>
                </a:ln>
                <a:solidFill>
                  <a:schemeClr val="tx1"/>
                </a:solidFill>
                <a:effectLst/>
                <a:uLnTx/>
                <a:uFillTx/>
                <a:latin typeface="+mj-lt"/>
                <a:ea typeface="+mn-ea"/>
                <a:cs typeface="Calibri Light" panose="020F0302020204030204" pitchFamily="34" charset="0"/>
              </a:defRPr>
            </a:lvl1pPr>
          </a:lstStyle>
          <a:p>
            <a:r>
              <a:rPr lang="en-US"/>
              <a:t>Click to edit master title style</a:t>
            </a:r>
          </a:p>
        </p:txBody>
      </p:sp>
      <p:sp>
        <p:nvSpPr>
          <p:cNvPr id="15" name="Text Placeholder 3">
            <a:extLst>
              <a:ext uri="{FF2B5EF4-FFF2-40B4-BE49-F238E27FC236}">
                <a16:creationId xmlns:a16="http://schemas.microsoft.com/office/drawing/2014/main" id="{A0E2A719-8850-A023-4CB4-236AE4009C7E}"/>
              </a:ext>
            </a:extLst>
          </p:cNvPr>
          <p:cNvSpPr>
            <a:spLocks noGrp="1"/>
          </p:cNvSpPr>
          <p:nvPr userDrawn="1">
            <p:ph type="body" sz="quarter" idx="10" hasCustomPrompt="1"/>
          </p:nvPr>
        </p:nvSpPr>
        <p:spPr>
          <a:xfrm>
            <a:off x="777238" y="3178180"/>
            <a:ext cx="5413248" cy="508304"/>
          </a:xfrm>
          <a:prstGeom prst="rect">
            <a:avLst/>
          </a:prstGeom>
        </p:spPr>
        <p:txBody>
          <a:bodyPr lIns="0" tIns="0" rIns="0" bIns="0"/>
          <a:lstStyle>
            <a:lvl1pPr marL="0" indent="0">
              <a:lnSpc>
                <a:spcPct val="95000"/>
              </a:lnSpc>
              <a:buNone/>
              <a:defRPr sz="1800" b="1">
                <a:solidFill>
                  <a:schemeClr val="accent1"/>
                </a:solidFill>
              </a:defRPr>
            </a:lvl1pPr>
            <a:lvl2pPr marL="182880" indent="0">
              <a:buNone/>
              <a:defRPr>
                <a:solidFill>
                  <a:schemeClr val="accent1"/>
                </a:solidFill>
              </a:defRPr>
            </a:lvl2pPr>
            <a:lvl3pPr marL="365760" indent="0">
              <a:buNone/>
              <a:defRPr>
                <a:solidFill>
                  <a:schemeClr val="accent1"/>
                </a:solidFill>
              </a:defRPr>
            </a:lvl3pPr>
            <a:lvl4pPr marL="548640" indent="0">
              <a:buNone/>
              <a:defRPr>
                <a:solidFill>
                  <a:schemeClr val="accent1"/>
                </a:solidFill>
              </a:defRPr>
            </a:lvl4pPr>
            <a:lvl5pPr marL="731520" indent="0">
              <a:buNone/>
              <a:defRPr>
                <a:solidFill>
                  <a:schemeClr val="accent1"/>
                </a:solidFill>
              </a:defRPr>
            </a:lvl5pPr>
          </a:lstStyle>
          <a:p>
            <a:pPr lvl="0"/>
            <a:r>
              <a:rPr lang="en-US"/>
              <a:t>Click to edit master text styles</a:t>
            </a:r>
          </a:p>
        </p:txBody>
      </p:sp>
      <p:sp>
        <p:nvSpPr>
          <p:cNvPr id="16" name="Content Placeholder 5">
            <a:extLst>
              <a:ext uri="{FF2B5EF4-FFF2-40B4-BE49-F238E27FC236}">
                <a16:creationId xmlns:a16="http://schemas.microsoft.com/office/drawing/2014/main" id="{8410817D-DE2A-C5E2-76A2-5154F9881189}"/>
              </a:ext>
            </a:extLst>
          </p:cNvPr>
          <p:cNvSpPr>
            <a:spLocks noGrp="1"/>
          </p:cNvSpPr>
          <p:nvPr userDrawn="1">
            <p:ph sz="quarter" idx="11"/>
          </p:nvPr>
        </p:nvSpPr>
        <p:spPr>
          <a:xfrm>
            <a:off x="777238" y="3876060"/>
            <a:ext cx="5413248" cy="521242"/>
          </a:xfrm>
          <a:prstGeom prst="rect">
            <a:avLst/>
          </a:prstGeom>
        </p:spPr>
        <p:txBody>
          <a:bodyPr lIns="0" tIns="0" rIns="0" bIns="0" anchor="b"/>
          <a:lstStyle>
            <a:lvl1pPr marL="0" indent="0">
              <a:buNone/>
              <a:defRPr sz="1600" b="0">
                <a:solidFill>
                  <a:schemeClr val="tx1"/>
                </a:solidFill>
              </a:defRPr>
            </a:lvl1pPr>
            <a:lvl2pPr marL="182880" indent="0">
              <a:buNone/>
              <a:defRPr/>
            </a:lvl2pPr>
            <a:lvl3pPr marL="365760" indent="0">
              <a:buNone/>
              <a:defRPr/>
            </a:lvl3pPr>
            <a:lvl4pPr marL="548640" indent="0">
              <a:buNone/>
              <a:defRPr/>
            </a:lvl4pPr>
            <a:lvl5pPr marL="731520" indent="0">
              <a:buNone/>
              <a:defRPr/>
            </a:lvl5pPr>
          </a:lstStyle>
          <a:p>
            <a:pPr lvl="0"/>
            <a:r>
              <a:rPr lang="en-US"/>
              <a:t>Click to edit Master text styles</a:t>
            </a:r>
          </a:p>
        </p:txBody>
      </p:sp>
      <p:sp>
        <p:nvSpPr>
          <p:cNvPr id="22" name="Text Placeholder 21">
            <a:extLst>
              <a:ext uri="{FF2B5EF4-FFF2-40B4-BE49-F238E27FC236}">
                <a16:creationId xmlns:a16="http://schemas.microsoft.com/office/drawing/2014/main" id="{EB073571-C4D1-73E5-8135-02F071E3E417}"/>
              </a:ext>
            </a:extLst>
          </p:cNvPr>
          <p:cNvSpPr>
            <a:spLocks noGrp="1"/>
          </p:cNvSpPr>
          <p:nvPr userDrawn="1">
            <p:ph type="body" sz="quarter" idx="12"/>
          </p:nvPr>
        </p:nvSpPr>
        <p:spPr>
          <a:xfrm>
            <a:off x="777240" y="4555224"/>
            <a:ext cx="2397475" cy="325438"/>
          </a:xfrm>
          <a:prstGeom prst="rect">
            <a:avLst/>
          </a:prstGeom>
        </p:spPr>
        <p:txBody>
          <a:bodyPr lIns="0" tIns="0" rIns="0" bIns="0"/>
          <a:lstStyle>
            <a:lvl1pPr marL="0" indent="0">
              <a:buNone/>
              <a:defRPr sz="1100"/>
            </a:lvl1pPr>
            <a:lvl2pPr marL="182880" indent="0">
              <a:buNone/>
              <a:defRPr/>
            </a:lvl2pPr>
            <a:lvl3pPr marL="365760" indent="0">
              <a:buNone/>
              <a:defRPr/>
            </a:lvl3pPr>
            <a:lvl4pPr marL="548640" indent="0">
              <a:buNone/>
              <a:defRPr/>
            </a:lvl4pPr>
            <a:lvl5pPr marL="731520" indent="0">
              <a:buNone/>
              <a:defRPr/>
            </a:lvl5pPr>
          </a:lstStyle>
          <a:p>
            <a:pPr lvl="0"/>
            <a:r>
              <a:rPr lang="en-US"/>
              <a:t>Click to edit Master text styles</a:t>
            </a:r>
          </a:p>
        </p:txBody>
      </p:sp>
      <p:pic>
        <p:nvPicPr>
          <p:cNvPr id="3" name="Google Shape;15;p5">
            <a:extLst>
              <a:ext uri="{FF2B5EF4-FFF2-40B4-BE49-F238E27FC236}">
                <a16:creationId xmlns:a16="http://schemas.microsoft.com/office/drawing/2014/main" id="{87A6E8B8-DF2B-76D7-5DED-A32D10DDE97D}"/>
              </a:ext>
            </a:extLst>
          </p:cNvPr>
          <p:cNvPicPr preferRelativeResize="0"/>
          <p:nvPr userDrawn="1"/>
        </p:nvPicPr>
        <p:blipFill rotWithShape="1">
          <a:blip r:embed="rId2">
            <a:alphaModFix/>
          </a:blip>
          <a:srcRect/>
          <a:stretch/>
        </p:blipFill>
        <p:spPr>
          <a:xfrm>
            <a:off x="4419600" y="6002640"/>
            <a:ext cx="7772400" cy="856281"/>
          </a:xfrm>
          <a:prstGeom prst="rect">
            <a:avLst/>
          </a:prstGeom>
          <a:noFill/>
          <a:ln>
            <a:noFill/>
          </a:ln>
        </p:spPr>
      </p:pic>
      <p:pic>
        <p:nvPicPr>
          <p:cNvPr id="5" name="Google Shape;15;p5">
            <a:extLst>
              <a:ext uri="{FF2B5EF4-FFF2-40B4-BE49-F238E27FC236}">
                <a16:creationId xmlns:a16="http://schemas.microsoft.com/office/drawing/2014/main" id="{D331F5FB-E47C-FCAD-4B9C-100EC9900443}"/>
              </a:ext>
            </a:extLst>
          </p:cNvPr>
          <p:cNvPicPr preferRelativeResize="0"/>
          <p:nvPr userDrawn="1"/>
        </p:nvPicPr>
        <p:blipFill rotWithShape="1">
          <a:blip r:embed="rId2">
            <a:alphaModFix/>
          </a:blip>
          <a:srcRect l="-262" r="51355"/>
          <a:stretch/>
        </p:blipFill>
        <p:spPr>
          <a:xfrm rot="10800000">
            <a:off x="-7206" y="-3374"/>
            <a:ext cx="3821953" cy="856281"/>
          </a:xfrm>
          <a:prstGeom prst="rect">
            <a:avLst/>
          </a:prstGeom>
          <a:noFill/>
          <a:ln>
            <a:noFill/>
          </a:ln>
        </p:spPr>
      </p:pic>
      <p:pic>
        <p:nvPicPr>
          <p:cNvPr id="6" name="Google Shape;16;p5">
            <a:extLst>
              <a:ext uri="{FF2B5EF4-FFF2-40B4-BE49-F238E27FC236}">
                <a16:creationId xmlns:a16="http://schemas.microsoft.com/office/drawing/2014/main" id="{2F7D0076-9266-2BEC-0671-E2AFAFDA31E4}"/>
              </a:ext>
            </a:extLst>
          </p:cNvPr>
          <p:cNvPicPr preferRelativeResize="0"/>
          <p:nvPr userDrawn="1"/>
        </p:nvPicPr>
        <p:blipFill rotWithShape="1">
          <a:blip r:embed="rId3">
            <a:alphaModFix amt="20000"/>
          </a:blip>
          <a:srcRect/>
          <a:stretch/>
        </p:blipFill>
        <p:spPr>
          <a:xfrm>
            <a:off x="6096000" y="3762821"/>
            <a:ext cx="5255964" cy="3095179"/>
          </a:xfrm>
          <a:prstGeom prst="rect">
            <a:avLst/>
          </a:prstGeom>
          <a:noFill/>
          <a:ln>
            <a:noFill/>
          </a:ln>
        </p:spPr>
      </p:pic>
      <p:pic>
        <p:nvPicPr>
          <p:cNvPr id="9" name="Picture 8">
            <a:extLst>
              <a:ext uri="{FF2B5EF4-FFF2-40B4-BE49-F238E27FC236}">
                <a16:creationId xmlns:a16="http://schemas.microsoft.com/office/drawing/2014/main" id="{0A66252A-89B9-219B-2D5D-8F14F3FE61E8}"/>
              </a:ext>
            </a:extLst>
          </p:cNvPr>
          <p:cNvPicPr>
            <a:picLocks noChangeAspect="1"/>
          </p:cNvPicPr>
          <p:nvPr userDrawn="1"/>
        </p:nvPicPr>
        <p:blipFill>
          <a:blip r:embed="rId4"/>
          <a:stretch>
            <a:fillRect/>
          </a:stretch>
        </p:blipFill>
        <p:spPr>
          <a:xfrm>
            <a:off x="548020" y="6256098"/>
            <a:ext cx="1355750" cy="365760"/>
          </a:xfrm>
          <a:prstGeom prst="rect">
            <a:avLst/>
          </a:prstGeom>
        </p:spPr>
      </p:pic>
      <p:pic>
        <p:nvPicPr>
          <p:cNvPr id="17" name="Picture 16" descr="A close up of a logo&#10;&#10;Description automatically generated">
            <a:extLst>
              <a:ext uri="{FF2B5EF4-FFF2-40B4-BE49-F238E27FC236}">
                <a16:creationId xmlns:a16="http://schemas.microsoft.com/office/drawing/2014/main" id="{EF38945D-2716-250C-BB56-73C9CA71924E}"/>
              </a:ext>
            </a:extLst>
          </p:cNvPr>
          <p:cNvPicPr>
            <a:picLocks noChangeAspect="1"/>
          </p:cNvPicPr>
          <p:nvPr userDrawn="1"/>
        </p:nvPicPr>
        <p:blipFill>
          <a:blip r:embed="rId5"/>
          <a:stretch>
            <a:fillRect/>
          </a:stretch>
        </p:blipFill>
        <p:spPr>
          <a:xfrm>
            <a:off x="2249424" y="6199632"/>
            <a:ext cx="1895303" cy="457200"/>
          </a:xfrm>
          <a:prstGeom prst="rect">
            <a:avLst/>
          </a:prstGeom>
        </p:spPr>
      </p:pic>
      <p:sp>
        <p:nvSpPr>
          <p:cNvPr id="2" name="TextBox 1">
            <a:extLst>
              <a:ext uri="{FF2B5EF4-FFF2-40B4-BE49-F238E27FC236}">
                <a16:creationId xmlns:a16="http://schemas.microsoft.com/office/drawing/2014/main" id="{478669BB-3BB7-1A5C-B725-C62608AF6FA1}"/>
              </a:ext>
            </a:extLst>
          </p:cNvPr>
          <p:cNvSpPr txBox="1"/>
          <p:nvPr userDrawn="1"/>
        </p:nvSpPr>
        <p:spPr>
          <a:xfrm>
            <a:off x="5513669" y="6269327"/>
            <a:ext cx="6100482" cy="415498"/>
          </a:xfrm>
          <a:prstGeom prst="rect">
            <a:avLst/>
          </a:prstGeom>
          <a:noFill/>
        </p:spPr>
        <p:txBody>
          <a:bodyPr wrap="square">
            <a:spAutoFit/>
          </a:bodyPr>
          <a:lstStyle/>
          <a:p>
            <a:pPr algn="r" defTabSz="914400">
              <a:buClr>
                <a:srgbClr val="7F7F7F"/>
              </a:buClr>
              <a:buSzPts val="800"/>
              <a:defRPr/>
            </a:pPr>
            <a:r>
              <a:rPr kumimoji="0" lang="en-US" sz="1050" b="0" i="0" u="none" strike="noStrike" kern="1200" cap="none" spc="0" normalizeH="0" baseline="0" noProof="0" dirty="0">
                <a:ln>
                  <a:noFill/>
                </a:ln>
                <a:solidFill>
                  <a:schemeClr val="bg1"/>
                </a:solidFill>
                <a:effectLst/>
                <a:uLnTx/>
                <a:uFillTx/>
                <a:latin typeface="Century Gothic Regular"/>
                <a:ea typeface="Arial"/>
                <a:cs typeface="Arial"/>
                <a:sym typeface="Arial"/>
              </a:rPr>
              <a:t>©2025 ACRO</a:t>
            </a:r>
            <a:endParaRPr kumimoji="0" lang="en-US" sz="2800" b="0" i="0" u="none" strike="noStrike" kern="1200" cap="none" spc="0" normalizeH="0" baseline="0" noProof="0" dirty="0">
              <a:ln>
                <a:noFill/>
              </a:ln>
              <a:solidFill>
                <a:schemeClr val="bg1"/>
              </a:solidFill>
              <a:effectLst/>
              <a:uLnTx/>
              <a:uFillTx/>
              <a:latin typeface="Century Gothic Regular"/>
              <a:ea typeface="+mn-ea"/>
              <a:cs typeface="+mn-cs"/>
            </a:endParaRPr>
          </a:p>
          <a:p>
            <a:pPr marL="0" marR="0" lvl="0" indent="0" algn="r" defTabSz="914400" rtl="0" eaLnBrk="1" fontAlgn="auto" latinLnBrk="0" hangingPunct="1">
              <a:lnSpc>
                <a:spcPct val="100000"/>
              </a:lnSpc>
              <a:spcBef>
                <a:spcPts val="0"/>
              </a:spcBef>
              <a:spcAft>
                <a:spcPts val="0"/>
              </a:spcAft>
              <a:buClr>
                <a:srgbClr val="7F7F7F"/>
              </a:buClr>
              <a:buSzPts val="800"/>
              <a:buFont typeface="Arial"/>
              <a:buNone/>
              <a:tabLst/>
              <a:defRPr/>
            </a:pPr>
            <a:r>
              <a:rPr kumimoji="0" lang="en-US" sz="1050" b="0" i="0" u="none" strike="noStrike" kern="1200" cap="none" spc="0" normalizeH="0" baseline="0" noProof="0" dirty="0">
                <a:ln>
                  <a:noFill/>
                </a:ln>
                <a:solidFill>
                  <a:schemeClr val="bg1"/>
                </a:solidFill>
                <a:effectLst/>
                <a:uLnTx/>
                <a:uFillTx/>
                <a:latin typeface="Century Gothic Regular"/>
                <a:ea typeface="Arial"/>
                <a:cs typeface="Arial"/>
                <a:sym typeface="Arial"/>
              </a:rPr>
              <a:t>©2025 TRANSCELERATE BIOPHARMA INC., ALL RIGHTS RESERVED </a:t>
            </a:r>
            <a:endParaRPr kumimoji="0" lang="en-US" sz="2800" b="0" i="0" u="none" strike="noStrike" kern="1200" cap="none" spc="0" normalizeH="0" baseline="0" noProof="0" dirty="0">
              <a:ln>
                <a:noFill/>
              </a:ln>
              <a:solidFill>
                <a:schemeClr val="bg1"/>
              </a:solidFill>
              <a:effectLst/>
              <a:uLnTx/>
              <a:uFillTx/>
              <a:latin typeface="Century Gothic Regular"/>
              <a:ea typeface="+mn-ea"/>
              <a:cs typeface="+mn-cs"/>
            </a:endParaRPr>
          </a:p>
        </p:txBody>
      </p:sp>
    </p:spTree>
    <p:extLst>
      <p:ext uri="{BB962C8B-B14F-4D97-AF65-F5344CB8AC3E}">
        <p14:creationId xmlns:p14="http://schemas.microsoft.com/office/powerpoint/2010/main" val="444943597"/>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Bullets">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762000" y="1328468"/>
            <a:ext cx="10804934" cy="4615131"/>
          </a:xfrm>
          <a:prstGeom prst="rect">
            <a:avLst/>
          </a:prstGeom>
        </p:spPr>
        <p:txBody>
          <a:bodyPr/>
          <a:lstStyle>
            <a:lvl1pPr>
              <a:lnSpc>
                <a:spcPct val="108000"/>
              </a:lnSpc>
              <a:spcAft>
                <a:spcPts val="0"/>
              </a:spcAft>
              <a:defRPr sz="1600">
                <a:solidFill>
                  <a:schemeClr val="tx1"/>
                </a:solidFill>
              </a:defRPr>
            </a:lvl1pPr>
            <a:lvl2pPr marL="365760" indent="-182880">
              <a:lnSpc>
                <a:spcPct val="108000"/>
              </a:lnSpc>
              <a:spcAft>
                <a:spcPts val="0"/>
              </a:spcAft>
              <a:buFont typeface="System Font Regular"/>
              <a:buChar char="–"/>
              <a:defRPr sz="1600">
                <a:solidFill>
                  <a:schemeClr val="tx1"/>
                </a:solidFill>
              </a:defRPr>
            </a:lvl2pPr>
            <a:lvl3pPr>
              <a:lnSpc>
                <a:spcPct val="108000"/>
              </a:lnSpc>
              <a:spcAft>
                <a:spcPts val="0"/>
              </a:spcAft>
              <a:defRPr sz="1600">
                <a:solidFill>
                  <a:schemeClr val="tx1"/>
                </a:solidFill>
              </a:defRPr>
            </a:lvl3pPr>
            <a:lvl4pPr marL="731520" indent="-182880">
              <a:lnSpc>
                <a:spcPct val="108000"/>
              </a:lnSpc>
              <a:spcAft>
                <a:spcPts val="0"/>
              </a:spcAft>
              <a:buFont typeface="System Font Regular"/>
              <a:buChar char="–"/>
              <a:defRPr sz="1600">
                <a:solidFill>
                  <a:schemeClr val="tx1"/>
                </a:solidFill>
              </a:defRPr>
            </a:lvl4pPr>
            <a:lvl5pPr>
              <a:lnSpc>
                <a:spcPct val="108000"/>
              </a:lnSpc>
              <a:spcAft>
                <a:spcPts val="0"/>
              </a:spcAft>
              <a:defRPr sz="1600">
                <a:solidFill>
                  <a:schemeClr val="tx1"/>
                </a:solidFill>
              </a:defRPr>
            </a:lvl5pPr>
          </a:lstStyle>
          <a:p>
            <a:pPr lvl="0"/>
            <a:r>
              <a:rPr lang="en-US"/>
              <a:t>Test</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DD8F0F-F7BF-9B06-4F2E-25CB84660CD4}"/>
              </a:ext>
            </a:extLst>
          </p:cNvPr>
          <p:cNvSpPr>
            <a:spLocks noGrp="1"/>
          </p:cNvSpPr>
          <p:nvPr>
            <p:ph type="body" sz="quarter" idx="13"/>
          </p:nvPr>
        </p:nvSpPr>
        <p:spPr>
          <a:xfrm>
            <a:off x="765242" y="712471"/>
            <a:ext cx="10835414" cy="359681"/>
          </a:xfrm>
          <a:prstGeom prst="rect">
            <a:avLst/>
          </a:prstGeom>
        </p:spPr>
        <p:txBody>
          <a:bodyPr lIns="0">
            <a:noAutofit/>
          </a:bodyPr>
          <a:lstStyle>
            <a:lvl1pPr marL="0" indent="0">
              <a:lnSpc>
                <a:spcPct val="95000"/>
              </a:lnSpc>
              <a:buNone/>
              <a:defRPr sz="2400" b="0" i="1">
                <a:solidFill>
                  <a:schemeClr val="accent1"/>
                </a:solidFill>
              </a:defRPr>
            </a:lvl1pPr>
            <a:lvl2pPr marL="182880" indent="0">
              <a:buNone/>
              <a:defRPr b="1">
                <a:solidFill>
                  <a:schemeClr val="accent1"/>
                </a:solidFill>
              </a:defRPr>
            </a:lvl2pPr>
            <a:lvl3pPr marL="365760" indent="0">
              <a:buNone/>
              <a:defRPr b="1">
                <a:solidFill>
                  <a:schemeClr val="accent1"/>
                </a:solidFill>
              </a:defRPr>
            </a:lvl3pPr>
            <a:lvl4pPr marL="548640" indent="0">
              <a:buNone/>
              <a:defRPr b="1">
                <a:solidFill>
                  <a:schemeClr val="accent1"/>
                </a:solidFill>
              </a:defRPr>
            </a:lvl4pPr>
            <a:lvl5pPr marL="731520" indent="0">
              <a:buNone/>
              <a:defRPr b="1">
                <a:solidFill>
                  <a:schemeClr val="accent1"/>
                </a:solidFill>
              </a:defRPr>
            </a:lvl5pPr>
          </a:lstStyle>
          <a:p>
            <a:pPr lvl="0"/>
            <a:r>
              <a:rPr lang="en-US"/>
              <a:t>Click to edit Master text styles</a:t>
            </a:r>
          </a:p>
        </p:txBody>
      </p:sp>
      <p:sp>
        <p:nvSpPr>
          <p:cNvPr id="2" name="Slide Number Placeholder 1">
            <a:extLst>
              <a:ext uri="{FF2B5EF4-FFF2-40B4-BE49-F238E27FC236}">
                <a16:creationId xmlns:a16="http://schemas.microsoft.com/office/drawing/2014/main" id="{C4F53228-58C8-193D-C533-17B52DFE9271}"/>
              </a:ext>
            </a:extLst>
          </p:cNvPr>
          <p:cNvSpPr>
            <a:spLocks noGrp="1"/>
          </p:cNvSpPr>
          <p:nvPr>
            <p:ph type="sldNum" sz="quarter" idx="14"/>
          </p:nvPr>
        </p:nvSpPr>
        <p:spPr/>
        <p:txBody>
          <a:bodyPr/>
          <a:lstStyle/>
          <a:p>
            <a:fld id="{48F63A3B-78C7-47BE-AE5E-E10140E04643}" type="slidenum">
              <a:rPr lang="en-US" smtClean="0"/>
              <a:pPr/>
              <a:t>‹#›</a:t>
            </a:fld>
            <a:endParaRPr lang="en-US" dirty="0"/>
          </a:p>
        </p:txBody>
      </p:sp>
      <p:sp>
        <p:nvSpPr>
          <p:cNvPr id="7" name="Title 6">
            <a:extLst>
              <a:ext uri="{FF2B5EF4-FFF2-40B4-BE49-F238E27FC236}">
                <a16:creationId xmlns:a16="http://schemas.microsoft.com/office/drawing/2014/main" id="{64BE8E0E-E610-88EB-A1AD-2DEE7BB0EB50}"/>
              </a:ext>
            </a:extLst>
          </p:cNvPr>
          <p:cNvSpPr>
            <a:spLocks noGrp="1"/>
          </p:cNvSpPr>
          <p:nvPr>
            <p:ph type="title" hasCustomPrompt="1"/>
          </p:nvPr>
        </p:nvSpPr>
        <p:spPr>
          <a:xfrm>
            <a:off x="765242" y="324673"/>
            <a:ext cx="10832171" cy="387798"/>
          </a:xfrm>
        </p:spPr>
        <p:txBody>
          <a:bodyPr/>
          <a:lstStyle/>
          <a:p>
            <a:r>
              <a:rPr lang="en-US"/>
              <a:t>Click to edit master title style</a:t>
            </a:r>
          </a:p>
        </p:txBody>
      </p:sp>
    </p:spTree>
    <p:extLst>
      <p:ext uri="{BB962C8B-B14F-4D97-AF65-F5344CB8AC3E}">
        <p14:creationId xmlns:p14="http://schemas.microsoft.com/office/powerpoint/2010/main" val="1886032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body">
    <p:spTree>
      <p:nvGrpSpPr>
        <p:cNvPr id="1" name=""/>
        <p:cNvGrpSpPr/>
        <p:nvPr/>
      </p:nvGrpSpPr>
      <p:grpSpPr>
        <a:xfrm>
          <a:off x="0" y="0"/>
          <a:ext cx="0" cy="0"/>
          <a:chOff x="0" y="0"/>
          <a:chExt cx="0" cy="0"/>
        </a:xfrm>
      </p:grpSpPr>
      <p:sp>
        <p:nvSpPr>
          <p:cNvPr id="3" name="Content Placeholder 2"/>
          <p:cNvSpPr>
            <a:spLocks noGrp="1"/>
          </p:cNvSpPr>
          <p:nvPr>
            <p:ph idx="1"/>
          </p:nvPr>
        </p:nvSpPr>
        <p:spPr>
          <a:xfrm>
            <a:off x="777240" y="1166648"/>
            <a:ext cx="10793550" cy="4776952"/>
          </a:xfrm>
          <a:prstGeom prst="rect">
            <a:avLst/>
          </a:prstGeom>
        </p:spPr>
        <p:txBody>
          <a:bodyPr lIns="0"/>
          <a:lstStyle>
            <a:lvl1pPr>
              <a:lnSpc>
                <a:spcPct val="108000"/>
              </a:lnSpc>
              <a:spcAft>
                <a:spcPts val="0"/>
              </a:spcAft>
              <a:buSzPct val="110000"/>
              <a:defRPr sz="1600">
                <a:solidFill>
                  <a:schemeClr val="tx1"/>
                </a:solidFill>
              </a:defRPr>
            </a:lvl1pPr>
            <a:lvl2pPr marL="365760" indent="-182880">
              <a:lnSpc>
                <a:spcPct val="108000"/>
              </a:lnSpc>
              <a:spcAft>
                <a:spcPts val="0"/>
              </a:spcAft>
              <a:buSzPct val="110000"/>
              <a:buFont typeface="System Font Regular"/>
              <a:buChar char="–"/>
              <a:defRPr sz="1600">
                <a:solidFill>
                  <a:schemeClr val="tx1"/>
                </a:solidFill>
              </a:defRPr>
            </a:lvl2pPr>
            <a:lvl3pPr>
              <a:lnSpc>
                <a:spcPct val="108000"/>
              </a:lnSpc>
              <a:spcAft>
                <a:spcPts val="0"/>
              </a:spcAft>
              <a:buSzPct val="110000"/>
              <a:defRPr sz="1600">
                <a:solidFill>
                  <a:schemeClr val="tx1"/>
                </a:solidFill>
              </a:defRPr>
            </a:lvl3pPr>
            <a:lvl4pPr marL="731520" indent="-182880">
              <a:lnSpc>
                <a:spcPct val="108000"/>
              </a:lnSpc>
              <a:spcAft>
                <a:spcPts val="0"/>
              </a:spcAft>
              <a:buSzPct val="110000"/>
              <a:buFont typeface="System Font Regular"/>
              <a:buChar char="–"/>
              <a:defRPr sz="1600">
                <a:solidFill>
                  <a:schemeClr val="tx1"/>
                </a:solidFill>
              </a:defRPr>
            </a:lvl4pPr>
            <a:lvl5pPr>
              <a:lnSpc>
                <a:spcPct val="108000"/>
              </a:lnSpc>
              <a:spcAft>
                <a:spcPts val="0"/>
              </a:spcAft>
              <a:buSzPct val="110000"/>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38419CC2-A301-8E4A-1718-A08145E22632}"/>
              </a:ext>
            </a:extLst>
          </p:cNvPr>
          <p:cNvSpPr>
            <a:spLocks noGrp="1"/>
          </p:cNvSpPr>
          <p:nvPr>
            <p:ph type="sldNum" sz="quarter" idx="10"/>
          </p:nvPr>
        </p:nvSpPr>
        <p:spPr/>
        <p:txBody>
          <a:bodyPr/>
          <a:lstStyle/>
          <a:p>
            <a:fld id="{48F63A3B-78C7-47BE-AE5E-E10140E04643}" type="slidenum">
              <a:rPr lang="en-US" smtClean="0"/>
              <a:pPr/>
              <a:t>‹#›</a:t>
            </a:fld>
            <a:endParaRPr lang="en-US" dirty="0"/>
          </a:p>
        </p:txBody>
      </p:sp>
      <p:sp>
        <p:nvSpPr>
          <p:cNvPr id="2" name="Title 1">
            <a:extLst>
              <a:ext uri="{FF2B5EF4-FFF2-40B4-BE49-F238E27FC236}">
                <a16:creationId xmlns:a16="http://schemas.microsoft.com/office/drawing/2014/main" id="{6BC04C61-6F84-9177-C9A7-6C3C507561E1}"/>
              </a:ext>
            </a:extLst>
          </p:cNvPr>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3559484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782169" y="1267578"/>
            <a:ext cx="3286973" cy="4676022"/>
          </a:xfrm>
          <a:prstGeom prst="rect">
            <a:avLst/>
          </a:prstGeom>
        </p:spPr>
        <p:txBody>
          <a:bodyPr lIns="0">
            <a:normAutofit/>
          </a:bodyPr>
          <a:lstStyle>
            <a:lvl1pPr>
              <a:lnSpc>
                <a:spcPct val="108000"/>
              </a:lnSpc>
              <a:spcAft>
                <a:spcPts val="0"/>
              </a:spcAft>
              <a:defRPr sz="1600"/>
            </a:lvl1pPr>
            <a:lvl2pPr marL="365760" indent="-182880">
              <a:lnSpc>
                <a:spcPct val="108000"/>
              </a:lnSpc>
              <a:spcAft>
                <a:spcPts val="0"/>
              </a:spcAft>
              <a:buFont typeface="System Font Regular"/>
              <a:buChar char="–"/>
              <a:defRPr sz="1600"/>
            </a:lvl2pPr>
            <a:lvl3pPr>
              <a:lnSpc>
                <a:spcPct val="108000"/>
              </a:lnSpc>
              <a:spcAft>
                <a:spcPts val="0"/>
              </a:spcAft>
              <a:defRPr sz="1600"/>
            </a:lvl3pPr>
            <a:lvl4pPr marL="731520" indent="-182880">
              <a:lnSpc>
                <a:spcPct val="108000"/>
              </a:lnSpc>
              <a:spcAft>
                <a:spcPts val="0"/>
              </a:spcAft>
              <a:buFont typeface="System Font Regular"/>
              <a:buChar char="–"/>
              <a:defRPr sz="1600"/>
            </a:lvl4pPr>
            <a:lvl5pPr>
              <a:lnSpc>
                <a:spcPct val="108000"/>
              </a:lnSpc>
              <a:spcAft>
                <a:spcPts val="0"/>
              </a:spcAft>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5EAF4CF9-E280-86A3-B8E3-8C9FDAB6E01C}"/>
              </a:ext>
            </a:extLst>
          </p:cNvPr>
          <p:cNvSpPr>
            <a:spLocks noGrp="1"/>
          </p:cNvSpPr>
          <p:nvPr>
            <p:ph idx="13"/>
          </p:nvPr>
        </p:nvSpPr>
        <p:spPr>
          <a:xfrm>
            <a:off x="4519748" y="1267578"/>
            <a:ext cx="3286973" cy="4676022"/>
          </a:xfrm>
          <a:prstGeom prst="rect">
            <a:avLst/>
          </a:prstGeom>
        </p:spPr>
        <p:txBody>
          <a:bodyPr lIns="0">
            <a:normAutofit/>
          </a:bodyPr>
          <a:lstStyle>
            <a:lvl1pPr>
              <a:lnSpc>
                <a:spcPct val="108000"/>
              </a:lnSpc>
              <a:spcAft>
                <a:spcPts val="0"/>
              </a:spcAft>
              <a:defRPr sz="1600"/>
            </a:lvl1pPr>
            <a:lvl2pPr marL="365760" indent="-182880">
              <a:lnSpc>
                <a:spcPct val="108000"/>
              </a:lnSpc>
              <a:spcAft>
                <a:spcPts val="0"/>
              </a:spcAft>
              <a:buFont typeface="System Font Regular"/>
              <a:buChar char="–"/>
              <a:defRPr sz="1600"/>
            </a:lvl2pPr>
            <a:lvl3pPr>
              <a:lnSpc>
                <a:spcPct val="108000"/>
              </a:lnSpc>
              <a:spcAft>
                <a:spcPts val="0"/>
              </a:spcAft>
              <a:defRPr sz="1600"/>
            </a:lvl3pPr>
            <a:lvl4pPr marL="731520" indent="-182880">
              <a:lnSpc>
                <a:spcPct val="108000"/>
              </a:lnSpc>
              <a:spcAft>
                <a:spcPts val="0"/>
              </a:spcAft>
              <a:buFont typeface="System Font Regular"/>
              <a:buChar char="–"/>
              <a:defRPr sz="1600"/>
            </a:lvl4pPr>
            <a:lvl5pPr>
              <a:lnSpc>
                <a:spcPct val="108000"/>
              </a:lnSpc>
              <a:spcAft>
                <a:spcPts val="0"/>
              </a:spcAft>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BCFC5CA7-64C5-E18A-596E-06D8830D3BD1}"/>
              </a:ext>
            </a:extLst>
          </p:cNvPr>
          <p:cNvSpPr>
            <a:spLocks noGrp="1"/>
          </p:cNvSpPr>
          <p:nvPr>
            <p:ph idx="14"/>
          </p:nvPr>
        </p:nvSpPr>
        <p:spPr>
          <a:xfrm>
            <a:off x="8257327" y="1267578"/>
            <a:ext cx="3286973" cy="4676022"/>
          </a:xfrm>
          <a:prstGeom prst="rect">
            <a:avLst/>
          </a:prstGeom>
        </p:spPr>
        <p:txBody>
          <a:bodyPr lIns="0">
            <a:normAutofit/>
          </a:bodyPr>
          <a:lstStyle>
            <a:lvl1pPr>
              <a:lnSpc>
                <a:spcPct val="108000"/>
              </a:lnSpc>
              <a:spcAft>
                <a:spcPts val="0"/>
              </a:spcAft>
              <a:defRPr sz="1600"/>
            </a:lvl1pPr>
            <a:lvl2pPr marL="365760" indent="-182880">
              <a:lnSpc>
                <a:spcPct val="108000"/>
              </a:lnSpc>
              <a:spcAft>
                <a:spcPts val="0"/>
              </a:spcAft>
              <a:buFont typeface="System Font Regular"/>
              <a:buChar char="–"/>
              <a:defRPr sz="1600"/>
            </a:lvl2pPr>
            <a:lvl3pPr>
              <a:lnSpc>
                <a:spcPct val="108000"/>
              </a:lnSpc>
              <a:spcAft>
                <a:spcPts val="0"/>
              </a:spcAft>
              <a:defRPr sz="1600"/>
            </a:lvl3pPr>
            <a:lvl4pPr marL="731520" indent="-182880">
              <a:lnSpc>
                <a:spcPct val="108000"/>
              </a:lnSpc>
              <a:spcAft>
                <a:spcPts val="0"/>
              </a:spcAft>
              <a:buFont typeface="System Font Regular"/>
              <a:buChar char="–"/>
              <a:defRPr sz="1600"/>
            </a:lvl4pPr>
            <a:lvl5pPr>
              <a:lnSpc>
                <a:spcPct val="108000"/>
              </a:lnSpc>
              <a:spcAft>
                <a:spcPts val="0"/>
              </a:spcAft>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Slide Number Placeholder 1">
            <a:extLst>
              <a:ext uri="{FF2B5EF4-FFF2-40B4-BE49-F238E27FC236}">
                <a16:creationId xmlns:a16="http://schemas.microsoft.com/office/drawing/2014/main" id="{FE6248FD-5EFA-60EF-0B4B-414E489ADCA1}"/>
              </a:ext>
            </a:extLst>
          </p:cNvPr>
          <p:cNvSpPr>
            <a:spLocks noGrp="1"/>
          </p:cNvSpPr>
          <p:nvPr>
            <p:ph type="sldNum" sz="quarter" idx="15"/>
          </p:nvPr>
        </p:nvSpPr>
        <p:spPr/>
        <p:txBody>
          <a:bodyPr/>
          <a:lstStyle/>
          <a:p>
            <a:fld id="{48F63A3B-78C7-47BE-AE5E-E10140E04643}" type="slidenum">
              <a:rPr lang="en-US" smtClean="0"/>
              <a:pPr/>
              <a:t>‹#›</a:t>
            </a:fld>
            <a:endParaRPr lang="en-US" dirty="0"/>
          </a:p>
        </p:txBody>
      </p:sp>
      <p:sp>
        <p:nvSpPr>
          <p:cNvPr id="4" name="Text Placeholder 3">
            <a:extLst>
              <a:ext uri="{FF2B5EF4-FFF2-40B4-BE49-F238E27FC236}">
                <a16:creationId xmlns:a16="http://schemas.microsoft.com/office/drawing/2014/main" id="{929D0512-3D45-F760-2649-36B11EB6E480}"/>
              </a:ext>
            </a:extLst>
          </p:cNvPr>
          <p:cNvSpPr>
            <a:spLocks noGrp="1"/>
          </p:cNvSpPr>
          <p:nvPr>
            <p:ph type="body" sz="quarter" idx="16"/>
          </p:nvPr>
        </p:nvSpPr>
        <p:spPr>
          <a:xfrm>
            <a:off x="765242" y="712471"/>
            <a:ext cx="10835414" cy="359681"/>
          </a:xfrm>
          <a:prstGeom prst="rect">
            <a:avLst/>
          </a:prstGeom>
        </p:spPr>
        <p:txBody>
          <a:bodyPr lIns="0">
            <a:noAutofit/>
          </a:bodyPr>
          <a:lstStyle>
            <a:lvl1pPr marL="0" indent="0">
              <a:lnSpc>
                <a:spcPct val="95000"/>
              </a:lnSpc>
              <a:buNone/>
              <a:defRPr sz="2400" b="0" i="1">
                <a:solidFill>
                  <a:schemeClr val="accent1"/>
                </a:solidFill>
              </a:defRPr>
            </a:lvl1pPr>
            <a:lvl2pPr marL="182880" indent="0">
              <a:buNone/>
              <a:defRPr b="1">
                <a:solidFill>
                  <a:schemeClr val="accent1"/>
                </a:solidFill>
              </a:defRPr>
            </a:lvl2pPr>
            <a:lvl3pPr marL="365760" indent="0">
              <a:buNone/>
              <a:defRPr b="1">
                <a:solidFill>
                  <a:schemeClr val="accent1"/>
                </a:solidFill>
              </a:defRPr>
            </a:lvl3pPr>
            <a:lvl4pPr marL="548640" indent="0">
              <a:buNone/>
              <a:defRPr b="1">
                <a:solidFill>
                  <a:schemeClr val="accent1"/>
                </a:solidFill>
              </a:defRPr>
            </a:lvl4pPr>
            <a:lvl5pPr marL="731520" indent="0">
              <a:buNone/>
              <a:defRPr b="1">
                <a:solidFill>
                  <a:schemeClr val="accent1"/>
                </a:solidFill>
              </a:defRPr>
            </a:lvl5pPr>
          </a:lstStyle>
          <a:p>
            <a:pPr lvl="0"/>
            <a:r>
              <a:rPr lang="en-US"/>
              <a:t>Click to edit Master text styles</a:t>
            </a:r>
          </a:p>
        </p:txBody>
      </p:sp>
      <p:sp>
        <p:nvSpPr>
          <p:cNvPr id="5" name="Title 6">
            <a:extLst>
              <a:ext uri="{FF2B5EF4-FFF2-40B4-BE49-F238E27FC236}">
                <a16:creationId xmlns:a16="http://schemas.microsoft.com/office/drawing/2014/main" id="{57B3EA16-A637-EA8B-06ED-18383328C19B}"/>
              </a:ext>
            </a:extLst>
          </p:cNvPr>
          <p:cNvSpPr>
            <a:spLocks noGrp="1"/>
          </p:cNvSpPr>
          <p:nvPr>
            <p:ph type="title" hasCustomPrompt="1"/>
          </p:nvPr>
        </p:nvSpPr>
        <p:spPr>
          <a:xfrm>
            <a:off x="765242" y="324673"/>
            <a:ext cx="10832171" cy="387798"/>
          </a:xfrm>
        </p:spPr>
        <p:txBody>
          <a:bodyPr/>
          <a:lstStyle/>
          <a:p>
            <a:r>
              <a:rPr lang="en-US"/>
              <a:t>Click to edit master title style</a:t>
            </a:r>
          </a:p>
        </p:txBody>
      </p:sp>
    </p:spTree>
    <p:extLst>
      <p:ext uri="{BB962C8B-B14F-4D97-AF65-F5344CB8AC3E}">
        <p14:creationId xmlns:p14="http://schemas.microsoft.com/office/powerpoint/2010/main" val="1959390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w/o body">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81C7128-F28E-79DD-2DCC-CDE8C7FDB194}"/>
              </a:ext>
            </a:extLst>
          </p:cNvPr>
          <p:cNvSpPr>
            <a:spLocks noGrp="1"/>
          </p:cNvSpPr>
          <p:nvPr>
            <p:ph type="sldNum" sz="quarter" idx="10"/>
          </p:nvPr>
        </p:nvSpPr>
        <p:spPr/>
        <p:txBody>
          <a:bodyPr/>
          <a:lstStyle/>
          <a:p>
            <a:fld id="{48F63A3B-78C7-47BE-AE5E-E10140E04643}" type="slidenum">
              <a:rPr lang="en-US" smtClean="0"/>
              <a:pPr/>
              <a:t>‹#›</a:t>
            </a:fld>
            <a:endParaRPr lang="en-US" dirty="0"/>
          </a:p>
        </p:txBody>
      </p:sp>
      <p:sp>
        <p:nvSpPr>
          <p:cNvPr id="5" name="Title 4">
            <a:extLst>
              <a:ext uri="{FF2B5EF4-FFF2-40B4-BE49-F238E27FC236}">
                <a16:creationId xmlns:a16="http://schemas.microsoft.com/office/drawing/2014/main" id="{0FB8CB6D-1EE5-AA7C-0E94-507D3259099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79650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ubtitle">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4F53228-58C8-193D-C533-17B52DFE9271}"/>
              </a:ext>
            </a:extLst>
          </p:cNvPr>
          <p:cNvSpPr>
            <a:spLocks noGrp="1"/>
          </p:cNvSpPr>
          <p:nvPr>
            <p:ph type="sldNum" sz="quarter" idx="14"/>
          </p:nvPr>
        </p:nvSpPr>
        <p:spPr/>
        <p:txBody>
          <a:bodyPr/>
          <a:lstStyle/>
          <a:p>
            <a:fld id="{48F63A3B-78C7-47BE-AE5E-E10140E04643}" type="slidenum">
              <a:rPr lang="en-US" smtClean="0"/>
              <a:pPr/>
              <a:t>‹#›</a:t>
            </a:fld>
            <a:endParaRPr lang="en-US" dirty="0"/>
          </a:p>
        </p:txBody>
      </p:sp>
      <p:sp>
        <p:nvSpPr>
          <p:cNvPr id="3" name="Text Placeholder 3">
            <a:extLst>
              <a:ext uri="{FF2B5EF4-FFF2-40B4-BE49-F238E27FC236}">
                <a16:creationId xmlns:a16="http://schemas.microsoft.com/office/drawing/2014/main" id="{8AA9D11A-4F2F-C37D-BA40-3FA98C42CF4C}"/>
              </a:ext>
            </a:extLst>
          </p:cNvPr>
          <p:cNvSpPr>
            <a:spLocks noGrp="1"/>
          </p:cNvSpPr>
          <p:nvPr>
            <p:ph type="body" sz="quarter" idx="13"/>
          </p:nvPr>
        </p:nvSpPr>
        <p:spPr>
          <a:xfrm>
            <a:off x="765242" y="712471"/>
            <a:ext cx="10835414" cy="359681"/>
          </a:xfrm>
          <a:prstGeom prst="rect">
            <a:avLst/>
          </a:prstGeom>
        </p:spPr>
        <p:txBody>
          <a:bodyPr lIns="0">
            <a:noAutofit/>
          </a:bodyPr>
          <a:lstStyle>
            <a:lvl1pPr marL="0" indent="0">
              <a:lnSpc>
                <a:spcPct val="95000"/>
              </a:lnSpc>
              <a:buNone/>
              <a:defRPr sz="2400" b="0" i="1">
                <a:solidFill>
                  <a:schemeClr val="accent1"/>
                </a:solidFill>
              </a:defRPr>
            </a:lvl1pPr>
            <a:lvl2pPr marL="182880" indent="0">
              <a:buNone/>
              <a:defRPr b="1">
                <a:solidFill>
                  <a:schemeClr val="accent1"/>
                </a:solidFill>
              </a:defRPr>
            </a:lvl2pPr>
            <a:lvl3pPr marL="365760" indent="0">
              <a:buNone/>
              <a:defRPr b="1">
                <a:solidFill>
                  <a:schemeClr val="accent1"/>
                </a:solidFill>
              </a:defRPr>
            </a:lvl3pPr>
            <a:lvl4pPr marL="548640" indent="0">
              <a:buNone/>
              <a:defRPr b="1">
                <a:solidFill>
                  <a:schemeClr val="accent1"/>
                </a:solidFill>
              </a:defRPr>
            </a:lvl4pPr>
            <a:lvl5pPr marL="731520" indent="0">
              <a:buNone/>
              <a:defRPr b="1">
                <a:solidFill>
                  <a:schemeClr val="accent1"/>
                </a:solidFill>
              </a:defRPr>
            </a:lvl5pPr>
          </a:lstStyle>
          <a:p>
            <a:pPr lvl="0"/>
            <a:r>
              <a:rPr lang="en-US"/>
              <a:t>Click to edit Master text styles</a:t>
            </a:r>
          </a:p>
        </p:txBody>
      </p:sp>
      <p:sp>
        <p:nvSpPr>
          <p:cNvPr id="5" name="Title 6">
            <a:extLst>
              <a:ext uri="{FF2B5EF4-FFF2-40B4-BE49-F238E27FC236}">
                <a16:creationId xmlns:a16="http://schemas.microsoft.com/office/drawing/2014/main" id="{BAE7A535-89FE-2FCA-E5B8-CAE142EDDEC8}"/>
              </a:ext>
            </a:extLst>
          </p:cNvPr>
          <p:cNvSpPr>
            <a:spLocks noGrp="1"/>
          </p:cNvSpPr>
          <p:nvPr>
            <p:ph type="title" hasCustomPrompt="1"/>
          </p:nvPr>
        </p:nvSpPr>
        <p:spPr>
          <a:xfrm>
            <a:off x="765242" y="324673"/>
            <a:ext cx="10832171" cy="387798"/>
          </a:xfrm>
        </p:spPr>
        <p:txBody>
          <a:bodyPr/>
          <a:lstStyle/>
          <a:p>
            <a:r>
              <a:rPr lang="en-US"/>
              <a:t>Click to edit master title style</a:t>
            </a:r>
          </a:p>
        </p:txBody>
      </p:sp>
    </p:spTree>
    <p:extLst>
      <p:ext uri="{BB962C8B-B14F-4D97-AF65-F5344CB8AC3E}">
        <p14:creationId xmlns:p14="http://schemas.microsoft.com/office/powerpoint/2010/main" val="81146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F0D4C7A-2A5B-B0FE-035B-D8072C85CF26}"/>
              </a:ext>
            </a:extLst>
          </p:cNvPr>
          <p:cNvSpPr>
            <a:spLocks noGrp="1"/>
          </p:cNvSpPr>
          <p:nvPr>
            <p:ph type="sldNum" sz="quarter" idx="10"/>
          </p:nvPr>
        </p:nvSpPr>
        <p:spPr/>
        <p:txBody>
          <a:bodyPr/>
          <a:lstStyle/>
          <a:p>
            <a:fld id="{48F63A3B-78C7-47BE-AE5E-E10140E04643}" type="slidenum">
              <a:rPr lang="en-US" smtClean="0"/>
              <a:pPr/>
              <a:t>‹#›</a:t>
            </a:fld>
            <a:endParaRPr lang="en-US" dirty="0"/>
          </a:p>
        </p:txBody>
      </p:sp>
      <p:sp>
        <p:nvSpPr>
          <p:cNvPr id="3" name="Title 2">
            <a:extLst>
              <a:ext uri="{FF2B5EF4-FFF2-40B4-BE49-F238E27FC236}">
                <a16:creationId xmlns:a16="http://schemas.microsoft.com/office/drawing/2014/main" id="{E8BBCF97-989D-2E99-0429-01DB761267D6}"/>
              </a:ext>
            </a:extLst>
          </p:cNvPr>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2525768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Google Shape;15;p5">
            <a:extLst>
              <a:ext uri="{FF2B5EF4-FFF2-40B4-BE49-F238E27FC236}">
                <a16:creationId xmlns:a16="http://schemas.microsoft.com/office/drawing/2014/main" id="{32CEE1B5-D00F-B082-3A3F-EAC266343008}"/>
              </a:ext>
            </a:extLst>
          </p:cNvPr>
          <p:cNvPicPr preferRelativeResize="0"/>
          <p:nvPr userDrawn="1"/>
        </p:nvPicPr>
        <p:blipFill rotWithShape="1">
          <a:blip r:embed="rId9">
            <a:alphaModFix/>
          </a:blip>
          <a:srcRect/>
          <a:stretch/>
        </p:blipFill>
        <p:spPr>
          <a:xfrm>
            <a:off x="4419600" y="6002640"/>
            <a:ext cx="7772400" cy="856281"/>
          </a:xfrm>
          <a:prstGeom prst="rect">
            <a:avLst/>
          </a:prstGeom>
          <a:noFill/>
          <a:ln>
            <a:noFill/>
          </a:ln>
        </p:spPr>
      </p:pic>
      <p:sp>
        <p:nvSpPr>
          <p:cNvPr id="2" name="Title Placeholder 1"/>
          <p:cNvSpPr>
            <a:spLocks noGrp="1"/>
          </p:cNvSpPr>
          <p:nvPr>
            <p:ph type="title"/>
          </p:nvPr>
        </p:nvSpPr>
        <p:spPr>
          <a:xfrm>
            <a:off x="765243" y="425861"/>
            <a:ext cx="10779058" cy="387798"/>
          </a:xfrm>
          <a:prstGeom prst="rect">
            <a:avLst/>
          </a:prstGeom>
        </p:spPr>
        <p:txBody>
          <a:bodyPr vert="horz" wrap="square" lIns="0" tIns="0" rIns="0" bIns="0" rtlCol="0" anchor="t">
            <a:spAutoFit/>
          </a:bodyPr>
          <a:lstStyle/>
          <a:p>
            <a:r>
              <a:rPr lang="en-US"/>
              <a:t>Click to edit master title style</a:t>
            </a:r>
          </a:p>
        </p:txBody>
      </p:sp>
      <p:sp>
        <p:nvSpPr>
          <p:cNvPr id="6" name="Slide Number Placeholder 5"/>
          <p:cNvSpPr>
            <a:spLocks noGrp="1"/>
          </p:cNvSpPr>
          <p:nvPr>
            <p:ph type="sldNum" sz="quarter" idx="4"/>
          </p:nvPr>
        </p:nvSpPr>
        <p:spPr>
          <a:xfrm>
            <a:off x="11614151" y="6334276"/>
            <a:ext cx="440804" cy="285600"/>
          </a:xfrm>
          <a:prstGeom prst="rect">
            <a:avLst/>
          </a:prstGeom>
        </p:spPr>
        <p:txBody>
          <a:bodyPr vert="horz" lIns="0" tIns="0" rIns="0" bIns="0" rtlCol="0" anchor="ctr"/>
          <a:lstStyle>
            <a:lvl1pPr algn="ctr">
              <a:defRPr sz="1000">
                <a:solidFill>
                  <a:schemeClr val="bg1"/>
                </a:solidFill>
              </a:defRPr>
            </a:lvl1pPr>
          </a:lstStyle>
          <a:p>
            <a:fld id="{48F63A3B-78C7-47BE-AE5E-E10140E04643}" type="slidenum">
              <a:rPr lang="en-US" smtClean="0"/>
              <a:pPr/>
              <a:t>‹#›</a:t>
            </a:fld>
            <a:endParaRPr lang="en-US" dirty="0"/>
          </a:p>
        </p:txBody>
      </p:sp>
      <p:pic>
        <p:nvPicPr>
          <p:cNvPr id="5" name="Google Shape;14;p5">
            <a:extLst>
              <a:ext uri="{FF2B5EF4-FFF2-40B4-BE49-F238E27FC236}">
                <a16:creationId xmlns:a16="http://schemas.microsoft.com/office/drawing/2014/main" id="{9C2BBE4A-0255-AEF4-4CB5-8B96AE855D70}"/>
              </a:ext>
            </a:extLst>
          </p:cNvPr>
          <p:cNvPicPr preferRelativeResize="0"/>
          <p:nvPr userDrawn="1"/>
        </p:nvPicPr>
        <p:blipFill rotWithShape="1">
          <a:blip r:embed="rId10">
            <a:alphaModFix/>
          </a:blip>
          <a:srcRect/>
          <a:stretch/>
        </p:blipFill>
        <p:spPr>
          <a:xfrm>
            <a:off x="2" y="0"/>
            <a:ext cx="838200" cy="1239520"/>
          </a:xfrm>
          <a:prstGeom prst="rect">
            <a:avLst/>
          </a:prstGeom>
          <a:noFill/>
          <a:ln>
            <a:noFill/>
          </a:ln>
        </p:spPr>
      </p:pic>
      <p:pic>
        <p:nvPicPr>
          <p:cNvPr id="13" name="Picture 12" descr="A close-up of a logo&#10;&#10;Description automatically generated with low confidence">
            <a:extLst>
              <a:ext uri="{FF2B5EF4-FFF2-40B4-BE49-F238E27FC236}">
                <a16:creationId xmlns:a16="http://schemas.microsoft.com/office/drawing/2014/main" id="{24A6AA94-339C-5B23-E054-6F7A799DAFF0}"/>
              </a:ext>
            </a:extLst>
          </p:cNvPr>
          <p:cNvPicPr>
            <a:picLocks noChangeAspect="1"/>
          </p:cNvPicPr>
          <p:nvPr userDrawn="1"/>
        </p:nvPicPr>
        <p:blipFill>
          <a:blip r:embed="rId11"/>
          <a:stretch>
            <a:fillRect/>
          </a:stretch>
        </p:blipFill>
        <p:spPr>
          <a:xfrm>
            <a:off x="2251647" y="6202180"/>
            <a:ext cx="1895306" cy="457200"/>
          </a:xfrm>
          <a:prstGeom prst="rect">
            <a:avLst/>
          </a:prstGeom>
        </p:spPr>
      </p:pic>
      <p:pic>
        <p:nvPicPr>
          <p:cNvPr id="14" name="Picture 13">
            <a:extLst>
              <a:ext uri="{FF2B5EF4-FFF2-40B4-BE49-F238E27FC236}">
                <a16:creationId xmlns:a16="http://schemas.microsoft.com/office/drawing/2014/main" id="{5D04B1B8-2D9A-A169-6982-BADEEC395436}"/>
              </a:ext>
            </a:extLst>
          </p:cNvPr>
          <p:cNvPicPr>
            <a:picLocks noChangeAspect="1"/>
          </p:cNvPicPr>
          <p:nvPr userDrawn="1"/>
        </p:nvPicPr>
        <p:blipFill>
          <a:blip r:embed="rId12"/>
          <a:stretch>
            <a:fillRect/>
          </a:stretch>
        </p:blipFill>
        <p:spPr>
          <a:xfrm>
            <a:off x="548020" y="6256098"/>
            <a:ext cx="1355750" cy="365760"/>
          </a:xfrm>
          <a:prstGeom prst="rect">
            <a:avLst/>
          </a:prstGeom>
        </p:spPr>
      </p:pic>
      <p:sp>
        <p:nvSpPr>
          <p:cNvPr id="3" name="TextBox 2">
            <a:extLst>
              <a:ext uri="{FF2B5EF4-FFF2-40B4-BE49-F238E27FC236}">
                <a16:creationId xmlns:a16="http://schemas.microsoft.com/office/drawing/2014/main" id="{EA22F56C-DFB4-064D-809E-460F2ED30055}"/>
              </a:ext>
            </a:extLst>
          </p:cNvPr>
          <p:cNvSpPr txBox="1"/>
          <p:nvPr userDrawn="1"/>
        </p:nvSpPr>
        <p:spPr>
          <a:xfrm>
            <a:off x="5513669" y="6269327"/>
            <a:ext cx="6100482" cy="415498"/>
          </a:xfrm>
          <a:prstGeom prst="rect">
            <a:avLst/>
          </a:prstGeom>
          <a:noFill/>
        </p:spPr>
        <p:txBody>
          <a:bodyPr wrap="square">
            <a:spAutoFit/>
          </a:bodyPr>
          <a:lstStyle/>
          <a:p>
            <a:pPr algn="r" defTabSz="914400">
              <a:buClr>
                <a:srgbClr val="7F7F7F"/>
              </a:buClr>
              <a:buSzPts val="800"/>
              <a:defRPr/>
            </a:pPr>
            <a:r>
              <a:rPr kumimoji="0" lang="en-US" sz="1050" b="0" i="0" u="none" strike="noStrike" kern="1200" cap="none" spc="0" normalizeH="0" baseline="0" noProof="0" dirty="0">
                <a:ln>
                  <a:noFill/>
                </a:ln>
                <a:solidFill>
                  <a:schemeClr val="bg1"/>
                </a:solidFill>
                <a:effectLst/>
                <a:uLnTx/>
                <a:uFillTx/>
                <a:latin typeface="Century Gothic Regular"/>
                <a:ea typeface="Arial"/>
                <a:cs typeface="Arial"/>
                <a:sym typeface="Arial"/>
              </a:rPr>
              <a:t>©2025 ACRO</a:t>
            </a:r>
            <a:endParaRPr kumimoji="0" lang="en-US" sz="2800" b="0" i="0" u="none" strike="noStrike" kern="1200" cap="none" spc="0" normalizeH="0" baseline="0" noProof="0" dirty="0">
              <a:ln>
                <a:noFill/>
              </a:ln>
              <a:solidFill>
                <a:schemeClr val="bg1"/>
              </a:solidFill>
              <a:effectLst/>
              <a:uLnTx/>
              <a:uFillTx/>
              <a:latin typeface="Century Gothic Regular"/>
              <a:ea typeface="+mn-ea"/>
              <a:cs typeface="+mn-cs"/>
            </a:endParaRPr>
          </a:p>
          <a:p>
            <a:pPr marL="0" marR="0" lvl="0" indent="0" algn="r" defTabSz="914400" rtl="0" eaLnBrk="1" fontAlgn="auto" latinLnBrk="0" hangingPunct="1">
              <a:lnSpc>
                <a:spcPct val="100000"/>
              </a:lnSpc>
              <a:spcBef>
                <a:spcPts val="0"/>
              </a:spcBef>
              <a:spcAft>
                <a:spcPts val="0"/>
              </a:spcAft>
              <a:buClr>
                <a:srgbClr val="7F7F7F"/>
              </a:buClr>
              <a:buSzPts val="800"/>
              <a:buFont typeface="Arial"/>
              <a:buNone/>
              <a:tabLst/>
              <a:defRPr/>
            </a:pPr>
            <a:r>
              <a:rPr kumimoji="0" lang="en-US" sz="1050" b="0" i="0" u="none" strike="noStrike" kern="1200" cap="none" spc="0" normalizeH="0" baseline="0" noProof="0" dirty="0">
                <a:ln>
                  <a:noFill/>
                </a:ln>
                <a:solidFill>
                  <a:schemeClr val="bg1"/>
                </a:solidFill>
                <a:effectLst/>
                <a:uLnTx/>
                <a:uFillTx/>
                <a:latin typeface="Century Gothic Regular"/>
                <a:ea typeface="Arial"/>
                <a:cs typeface="Arial"/>
                <a:sym typeface="Arial"/>
              </a:rPr>
              <a:t>©2025 TRANSCELERATE BIOPHARMA INC., ALL RIGHTS RESERVED </a:t>
            </a:r>
            <a:endParaRPr kumimoji="0" lang="en-US" sz="2800" b="0" i="0" u="none" strike="noStrike" kern="1200" cap="none" spc="0" normalizeH="0" baseline="0" noProof="0" dirty="0">
              <a:ln>
                <a:noFill/>
              </a:ln>
              <a:solidFill>
                <a:schemeClr val="bg1"/>
              </a:solidFill>
              <a:effectLst/>
              <a:uLnTx/>
              <a:uFillTx/>
              <a:latin typeface="Century Gothic Regular"/>
              <a:ea typeface="+mn-ea"/>
              <a:cs typeface="+mn-cs"/>
            </a:endParaRPr>
          </a:p>
        </p:txBody>
      </p:sp>
    </p:spTree>
    <p:extLst>
      <p:ext uri="{BB962C8B-B14F-4D97-AF65-F5344CB8AC3E}">
        <p14:creationId xmlns:p14="http://schemas.microsoft.com/office/powerpoint/2010/main" val="42085225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hf hdr="0" ftr="0" dt="0"/>
  <p:txStyles>
    <p:titleStyle>
      <a:lvl1pPr algn="l" defTabSz="914400" rtl="0" eaLnBrk="1" latinLnBrk="0" hangingPunct="1">
        <a:lnSpc>
          <a:spcPct val="90000"/>
        </a:lnSpc>
        <a:spcBef>
          <a:spcPct val="0"/>
        </a:spcBef>
        <a:buNone/>
        <a:defRPr kumimoji="0" lang="en-US" sz="2800" b="1" i="0" u="none" strike="noStrike" kern="1200" cap="none" spc="0" normalizeH="0" baseline="0">
          <a:ln>
            <a:noFill/>
          </a:ln>
          <a:solidFill>
            <a:srgbClr val="575757"/>
          </a:solidFill>
          <a:effectLst/>
          <a:uLnTx/>
          <a:uFillTx/>
          <a:latin typeface="+mj-lt"/>
          <a:ea typeface="+mn-ea"/>
          <a:cs typeface="Calibri Light" panose="020F0302020204030204" pitchFamily="34" charset="0"/>
        </a:defRPr>
      </a:lvl1pPr>
    </p:titleStyle>
    <p:bodyStyle>
      <a:lvl1pPr marL="182880" indent="-182880" algn="l" defTabSz="914400" rtl="0" eaLnBrk="1" latinLnBrk="0" hangingPunct="1">
        <a:lnSpc>
          <a:spcPct val="90000"/>
        </a:lnSpc>
        <a:spcBef>
          <a:spcPct val="0"/>
        </a:spcBef>
        <a:spcAft>
          <a:spcPts val="600"/>
        </a:spcAft>
        <a:buClr>
          <a:schemeClr val="accent1"/>
        </a:buClr>
        <a:buFont typeface="Arial" panose="020B0604020202020204" pitchFamily="34" charset="0"/>
        <a:buChar char="•"/>
        <a:tabLst/>
        <a:defRPr kumimoji="0" lang="en-US" sz="1400" b="0" i="0" u="none" strike="noStrike" kern="1200" cap="none" spc="0" normalizeH="0" baseline="0" dirty="0">
          <a:ln>
            <a:noFill/>
          </a:ln>
          <a:solidFill>
            <a:srgbClr val="575757"/>
          </a:solidFill>
          <a:effectLst/>
          <a:uLnTx/>
          <a:uFillTx/>
          <a:latin typeface="+mn-lt"/>
          <a:ea typeface="+mn-ea"/>
          <a:cs typeface="Calibri Light" panose="020F0302020204030204" pitchFamily="34" charset="0"/>
        </a:defRPr>
      </a:lvl1pPr>
      <a:lvl2pPr marL="365760" indent="-182880" algn="l" defTabSz="914400" rtl="0" eaLnBrk="1" latinLnBrk="0" hangingPunct="1">
        <a:lnSpc>
          <a:spcPct val="90000"/>
        </a:lnSpc>
        <a:spcBef>
          <a:spcPct val="0"/>
        </a:spcBef>
        <a:spcAft>
          <a:spcPts val="600"/>
        </a:spcAft>
        <a:buClr>
          <a:schemeClr val="accent1"/>
        </a:buClr>
        <a:buFont typeface="Arial" panose="020B0604020202020204" pitchFamily="34" charset="0"/>
        <a:buChar char="•"/>
        <a:tabLst/>
        <a:defRPr kumimoji="0" lang="en-US" sz="1400" b="0" i="0" u="none" strike="noStrike" kern="1200" cap="none" spc="0" normalizeH="0" baseline="0" dirty="0">
          <a:ln>
            <a:noFill/>
          </a:ln>
          <a:solidFill>
            <a:srgbClr val="575757"/>
          </a:solidFill>
          <a:effectLst/>
          <a:uLnTx/>
          <a:uFillTx/>
          <a:latin typeface="+mn-lt"/>
          <a:ea typeface="+mn-ea"/>
          <a:cs typeface="Calibri Light" panose="020F0302020204030204" pitchFamily="34" charset="0"/>
        </a:defRPr>
      </a:lvl2pPr>
      <a:lvl3pPr marL="548640" indent="-182880" algn="l" defTabSz="914400" rtl="0" eaLnBrk="1" latinLnBrk="0" hangingPunct="1">
        <a:lnSpc>
          <a:spcPct val="90000"/>
        </a:lnSpc>
        <a:spcBef>
          <a:spcPct val="0"/>
        </a:spcBef>
        <a:spcAft>
          <a:spcPts val="600"/>
        </a:spcAft>
        <a:buClr>
          <a:schemeClr val="accent1"/>
        </a:buClr>
        <a:buFont typeface="Arial" panose="020B0604020202020204" pitchFamily="34" charset="0"/>
        <a:buChar char="•"/>
        <a:defRPr kumimoji="0" lang="en-US" sz="1400" b="0" i="0" u="none" strike="noStrike" kern="1200" cap="none" spc="0" normalizeH="0" baseline="0" dirty="0">
          <a:ln>
            <a:noFill/>
          </a:ln>
          <a:solidFill>
            <a:srgbClr val="575757"/>
          </a:solidFill>
          <a:effectLst/>
          <a:uLnTx/>
          <a:uFillTx/>
          <a:latin typeface="+mn-lt"/>
          <a:ea typeface="+mn-ea"/>
          <a:cs typeface="Calibri Light" panose="020F0302020204030204" pitchFamily="34" charset="0"/>
        </a:defRPr>
      </a:lvl3pPr>
      <a:lvl4pPr marL="731520" indent="-182880" algn="l" defTabSz="914400" rtl="0" eaLnBrk="1" latinLnBrk="0" hangingPunct="1">
        <a:lnSpc>
          <a:spcPct val="90000"/>
        </a:lnSpc>
        <a:spcBef>
          <a:spcPct val="0"/>
        </a:spcBef>
        <a:spcAft>
          <a:spcPts val="600"/>
        </a:spcAft>
        <a:buClr>
          <a:schemeClr val="accent1"/>
        </a:buClr>
        <a:buFont typeface="Arial" panose="020B0604020202020204" pitchFamily="34" charset="0"/>
        <a:buChar char="•"/>
        <a:defRPr kumimoji="0" lang="en-US" sz="1400" b="0" i="0" u="none" strike="noStrike" kern="1200" cap="none" spc="0" normalizeH="0" baseline="0" dirty="0">
          <a:ln>
            <a:noFill/>
          </a:ln>
          <a:solidFill>
            <a:srgbClr val="575757"/>
          </a:solidFill>
          <a:effectLst/>
          <a:uLnTx/>
          <a:uFillTx/>
          <a:latin typeface="+mn-lt"/>
          <a:ea typeface="+mn-ea"/>
          <a:cs typeface="Calibri Light" panose="020F0302020204030204" pitchFamily="34" charset="0"/>
        </a:defRPr>
      </a:lvl4pPr>
      <a:lvl5pPr marL="914400" indent="-182880" algn="l" defTabSz="914400" rtl="0" eaLnBrk="1" latinLnBrk="0" hangingPunct="1">
        <a:lnSpc>
          <a:spcPct val="90000"/>
        </a:lnSpc>
        <a:spcBef>
          <a:spcPct val="0"/>
        </a:spcBef>
        <a:spcAft>
          <a:spcPts val="600"/>
        </a:spcAft>
        <a:buClr>
          <a:schemeClr val="accent1"/>
        </a:buClr>
        <a:buFont typeface="Arial" panose="020B0604020202020204" pitchFamily="34" charset="0"/>
        <a:buChar char="•"/>
        <a:defRPr kumimoji="0" lang="en-US" sz="1400" b="0" i="0" u="none" strike="noStrike" kern="1200" cap="none" spc="0" normalizeH="0" baseline="0" dirty="0">
          <a:ln>
            <a:noFill/>
          </a:ln>
          <a:solidFill>
            <a:srgbClr val="575757"/>
          </a:solidFill>
          <a:effectLst/>
          <a:uLnTx/>
          <a:uFillTx/>
          <a:latin typeface="+mn-lt"/>
          <a:ea typeface="+mn-ea"/>
          <a:cs typeface="Calibri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480">
          <p15:clr>
            <a:srgbClr val="F26B43"/>
          </p15:clr>
        </p15:guide>
        <p15:guide id="3" pos="7272">
          <p15:clr>
            <a:srgbClr val="F26B43"/>
          </p15:clr>
        </p15:guide>
        <p15:guide id="4" orient="horz" pos="2016">
          <p15:clr>
            <a:srgbClr val="F26B43"/>
          </p15:clr>
        </p15:guide>
        <p15:guide id="5" orient="horz" pos="374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5680F-9F96-176B-8D85-7425A421921E}"/>
              </a:ext>
            </a:extLst>
          </p:cNvPr>
          <p:cNvSpPr>
            <a:spLocks noGrp="1"/>
          </p:cNvSpPr>
          <p:nvPr>
            <p:ph type="ctrTitle"/>
          </p:nvPr>
        </p:nvSpPr>
        <p:spPr/>
        <p:txBody>
          <a:bodyPr/>
          <a:lstStyle/>
          <a:p>
            <a:r>
              <a:rPr lang="en-US" noProof="0" dirty="0"/>
              <a:t>Acceptable Ranges for Clinical Trials: Insights from ICH E6(R3)</a:t>
            </a:r>
          </a:p>
        </p:txBody>
      </p:sp>
      <p:sp>
        <p:nvSpPr>
          <p:cNvPr id="3" name="Text Placeholder 2">
            <a:extLst>
              <a:ext uri="{FF2B5EF4-FFF2-40B4-BE49-F238E27FC236}">
                <a16:creationId xmlns:a16="http://schemas.microsoft.com/office/drawing/2014/main" id="{326647F1-2BCD-A51E-827E-5B9FF492DDF9}"/>
              </a:ext>
            </a:extLst>
          </p:cNvPr>
          <p:cNvSpPr>
            <a:spLocks noGrp="1"/>
          </p:cNvSpPr>
          <p:nvPr>
            <p:ph type="body" sz="quarter" idx="10"/>
          </p:nvPr>
        </p:nvSpPr>
        <p:spPr/>
        <p:txBody>
          <a:bodyPr/>
          <a:lstStyle/>
          <a:p>
            <a:r>
              <a:rPr lang="en-US" noProof="0" dirty="0"/>
              <a:t>Understanding the New Guidelines and Their Implications</a:t>
            </a:r>
          </a:p>
        </p:txBody>
      </p:sp>
      <p:sp>
        <p:nvSpPr>
          <p:cNvPr id="5" name="Text Placeholder 4">
            <a:extLst>
              <a:ext uri="{FF2B5EF4-FFF2-40B4-BE49-F238E27FC236}">
                <a16:creationId xmlns:a16="http://schemas.microsoft.com/office/drawing/2014/main" id="{57A584DE-D838-6207-74F7-E2842FF19EC6}"/>
              </a:ext>
            </a:extLst>
          </p:cNvPr>
          <p:cNvSpPr>
            <a:spLocks noGrp="1"/>
          </p:cNvSpPr>
          <p:nvPr>
            <p:ph type="body" sz="quarter" idx="12"/>
          </p:nvPr>
        </p:nvSpPr>
        <p:spPr/>
        <p:txBody>
          <a:bodyPr/>
          <a:lstStyle/>
          <a:p>
            <a:r>
              <a:rPr lang="en-US" noProof="0" dirty="0"/>
              <a:t>Version 1.0 dated 11 February 2025</a:t>
            </a:r>
          </a:p>
        </p:txBody>
      </p:sp>
    </p:spTree>
    <p:extLst>
      <p:ext uri="{BB962C8B-B14F-4D97-AF65-F5344CB8AC3E}">
        <p14:creationId xmlns:p14="http://schemas.microsoft.com/office/powerpoint/2010/main" val="463637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C56BB63-786E-19D8-B017-9FD2726AD30E}"/>
              </a:ext>
            </a:extLst>
          </p:cNvPr>
          <p:cNvSpPr>
            <a:spLocks noGrp="1"/>
          </p:cNvSpPr>
          <p:nvPr>
            <p:ph idx="1"/>
          </p:nvPr>
        </p:nvSpPr>
        <p:spPr>
          <a:xfrm>
            <a:off x="777240" y="1166648"/>
            <a:ext cx="10793550" cy="4131745"/>
          </a:xfrm>
        </p:spPr>
        <p:txBody>
          <a:bodyPr lIns="0" tIns="45720" rIns="91440" bIns="45720" anchor="t"/>
          <a:lstStyle/>
          <a:p>
            <a:pPr marL="0" indent="0">
              <a:spcAft>
                <a:spcPts val="600"/>
              </a:spcAft>
              <a:buNone/>
            </a:pPr>
            <a:r>
              <a:rPr lang="en-US" b="1" noProof="0" dirty="0">
                <a:cs typeface="Calibri Light"/>
              </a:rPr>
              <a:t>Overview of ICH E6(R3), brief history, principles etc.</a:t>
            </a:r>
          </a:p>
          <a:p>
            <a:pPr lvl="1">
              <a:spcAft>
                <a:spcPts val="600"/>
              </a:spcAft>
            </a:pPr>
            <a:r>
              <a:rPr lang="en-US" noProof="0" dirty="0">
                <a:cs typeface="Calibri Light"/>
              </a:rPr>
              <a:t>The concept of using a risk-based quality management system to manage quality throughout all stages of the trial was introduced in ICH E6(R2). As part of this risk-based approach, predefined quality tolerance limits (QTLs) were to be established to identify systemic issues that could impact subject safety or reliability of trial results,</a:t>
            </a:r>
            <a:r>
              <a:rPr lang="en-US" noProof="0" dirty="0">
                <a:effectLst/>
              </a:rPr>
              <a:t> and to develop prioritized, risk-based approach.</a:t>
            </a:r>
            <a:endParaRPr lang="en-US" noProof="0" dirty="0"/>
          </a:p>
          <a:p>
            <a:pPr lvl="1">
              <a:spcAft>
                <a:spcPts val="600"/>
              </a:spcAft>
            </a:pPr>
            <a:r>
              <a:rPr lang="en-US" noProof="0" dirty="0">
                <a:cs typeface="Calibri Light"/>
              </a:rPr>
              <a:t>In ICH E6(R3), QTLs were reframed to </a:t>
            </a:r>
            <a:r>
              <a:rPr lang="en-US" b="1" noProof="0" dirty="0">
                <a:cs typeface="Calibri Light"/>
              </a:rPr>
              <a:t>acceptable ranges </a:t>
            </a:r>
            <a:r>
              <a:rPr lang="en-US" noProof="0" dirty="0">
                <a:cs typeface="Calibri Light"/>
              </a:rPr>
              <a:t>to provide a broader context. Whether these measures are called QTLs or acceptable ranges, the focus should be on assessing the state of control for important risks with the potential to significantly impact the critical to quality factors. The following points remain important from R2 into R3:</a:t>
            </a:r>
          </a:p>
          <a:p>
            <a:pPr marL="651510" lvl="4" indent="-285750">
              <a:spcAft>
                <a:spcPts val="600"/>
              </a:spcAft>
            </a:pPr>
            <a:r>
              <a:rPr lang="en-US" noProof="0" dirty="0">
                <a:cs typeface="Calibri Light"/>
              </a:rPr>
              <a:t>Evaluation of deviations from acceptable ranges should be done to determine if there are any systemic issues and appropriate actions are taken, if needed.</a:t>
            </a:r>
          </a:p>
          <a:p>
            <a:pPr marL="651510" lvl="4" indent="-285750">
              <a:spcAft>
                <a:spcPts val="600"/>
              </a:spcAft>
            </a:pPr>
            <a:r>
              <a:rPr lang="en-US" noProof="0" dirty="0">
                <a:cs typeface="Calibri Light"/>
              </a:rPr>
              <a:t>Mitigations are taken to prevent deviations from reoccurring.</a:t>
            </a:r>
          </a:p>
          <a:p>
            <a:pPr marL="651510" lvl="4" indent="-285750">
              <a:spcAft>
                <a:spcPts val="600"/>
              </a:spcAft>
            </a:pPr>
            <a:r>
              <a:rPr lang="en-US" noProof="0" dirty="0">
                <a:cs typeface="Calibri Light"/>
              </a:rPr>
              <a:t>The remedial actions taken for important deviations from acceptable ranges should be documented in the clinical trial/study report.</a:t>
            </a:r>
          </a:p>
          <a:p>
            <a:pPr lvl="1">
              <a:spcAft>
                <a:spcPts val="600"/>
              </a:spcAft>
            </a:pPr>
            <a:endParaRPr lang="en-US" noProof="0" dirty="0">
              <a:cs typeface="Calibri Light"/>
            </a:endParaRPr>
          </a:p>
          <a:p>
            <a:pPr marL="365760" lvl="2" indent="0">
              <a:spcAft>
                <a:spcPts val="600"/>
              </a:spcAft>
              <a:buNone/>
            </a:pPr>
            <a:endParaRPr lang="en-US" sz="1400" noProof="0" dirty="0"/>
          </a:p>
          <a:p>
            <a:pPr marL="0" indent="0">
              <a:spcAft>
                <a:spcPts val="600"/>
              </a:spcAft>
              <a:buNone/>
            </a:pPr>
            <a:endParaRPr lang="en-US" sz="1400" noProof="0" dirty="0"/>
          </a:p>
        </p:txBody>
      </p:sp>
      <p:sp>
        <p:nvSpPr>
          <p:cNvPr id="3" name="Slide Number Placeholder 2">
            <a:extLst>
              <a:ext uri="{FF2B5EF4-FFF2-40B4-BE49-F238E27FC236}">
                <a16:creationId xmlns:a16="http://schemas.microsoft.com/office/drawing/2014/main" id="{5217FA4B-9955-2D5F-2760-994DCAAFD57C}"/>
              </a:ext>
            </a:extLst>
          </p:cNvPr>
          <p:cNvSpPr>
            <a:spLocks noGrp="1"/>
          </p:cNvSpPr>
          <p:nvPr>
            <p:ph type="sldNum" sz="quarter" idx="10"/>
          </p:nvPr>
        </p:nvSpPr>
        <p:spPr/>
        <p:txBody>
          <a:bodyPr/>
          <a:lstStyle/>
          <a:p>
            <a:fld id="{48F63A3B-78C7-47BE-AE5E-E10140E04643}" type="slidenum">
              <a:rPr lang="en-US" noProof="0" smtClean="0"/>
              <a:pPr/>
              <a:t>2</a:t>
            </a:fld>
            <a:endParaRPr lang="en-US" noProof="0" dirty="0"/>
          </a:p>
        </p:txBody>
      </p:sp>
      <p:sp>
        <p:nvSpPr>
          <p:cNvPr id="4" name="Title 3">
            <a:extLst>
              <a:ext uri="{FF2B5EF4-FFF2-40B4-BE49-F238E27FC236}">
                <a16:creationId xmlns:a16="http://schemas.microsoft.com/office/drawing/2014/main" id="{C0EDD254-0009-7F13-DEA6-D4391E77CAB2}"/>
              </a:ext>
            </a:extLst>
          </p:cNvPr>
          <p:cNvSpPr>
            <a:spLocks noGrp="1"/>
          </p:cNvSpPr>
          <p:nvPr>
            <p:ph type="title"/>
          </p:nvPr>
        </p:nvSpPr>
        <p:spPr/>
        <p:txBody>
          <a:bodyPr/>
          <a:lstStyle/>
          <a:p>
            <a:r>
              <a:rPr lang="en-US" noProof="0" dirty="0"/>
              <a:t>Introduction to ICH E6(R3) and Acceptable Ranges</a:t>
            </a:r>
            <a:endParaRPr lang="en-US" noProof="0" dirty="0">
              <a:solidFill>
                <a:srgbClr val="FF0000"/>
              </a:solidFill>
            </a:endParaRPr>
          </a:p>
        </p:txBody>
      </p:sp>
    </p:spTree>
    <p:extLst>
      <p:ext uri="{BB962C8B-B14F-4D97-AF65-F5344CB8AC3E}">
        <p14:creationId xmlns:p14="http://schemas.microsoft.com/office/powerpoint/2010/main" val="3465227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C56BB63-786E-19D8-B017-9FD2726AD30E}"/>
              </a:ext>
            </a:extLst>
          </p:cNvPr>
          <p:cNvSpPr>
            <a:spLocks noGrp="1"/>
          </p:cNvSpPr>
          <p:nvPr>
            <p:ph idx="1"/>
          </p:nvPr>
        </p:nvSpPr>
        <p:spPr/>
        <p:txBody>
          <a:bodyPr/>
          <a:lstStyle/>
          <a:p>
            <a:pPr lvl="2"/>
            <a:endParaRPr lang="en-US" sz="1400" noProof="0" dirty="0"/>
          </a:p>
          <a:p>
            <a:pPr marL="0" indent="0">
              <a:buNone/>
            </a:pPr>
            <a:endParaRPr lang="en-US" sz="1400" noProof="0" dirty="0"/>
          </a:p>
        </p:txBody>
      </p:sp>
      <p:sp>
        <p:nvSpPr>
          <p:cNvPr id="3" name="Slide Number Placeholder 2">
            <a:extLst>
              <a:ext uri="{FF2B5EF4-FFF2-40B4-BE49-F238E27FC236}">
                <a16:creationId xmlns:a16="http://schemas.microsoft.com/office/drawing/2014/main" id="{5217FA4B-9955-2D5F-2760-994DCAAFD57C}"/>
              </a:ext>
            </a:extLst>
          </p:cNvPr>
          <p:cNvSpPr>
            <a:spLocks noGrp="1"/>
          </p:cNvSpPr>
          <p:nvPr>
            <p:ph type="sldNum" sz="quarter" idx="10"/>
          </p:nvPr>
        </p:nvSpPr>
        <p:spPr/>
        <p:txBody>
          <a:bodyPr/>
          <a:lstStyle/>
          <a:p>
            <a:fld id="{48F63A3B-78C7-47BE-AE5E-E10140E04643}" type="slidenum">
              <a:rPr lang="en-US" noProof="0" smtClean="0"/>
              <a:pPr/>
              <a:t>3</a:t>
            </a:fld>
            <a:endParaRPr lang="en-US" noProof="0" dirty="0"/>
          </a:p>
        </p:txBody>
      </p:sp>
      <p:sp>
        <p:nvSpPr>
          <p:cNvPr id="4" name="Title 3">
            <a:extLst>
              <a:ext uri="{FF2B5EF4-FFF2-40B4-BE49-F238E27FC236}">
                <a16:creationId xmlns:a16="http://schemas.microsoft.com/office/drawing/2014/main" id="{C0EDD254-0009-7F13-DEA6-D4391E77CAB2}"/>
              </a:ext>
            </a:extLst>
          </p:cNvPr>
          <p:cNvSpPr>
            <a:spLocks noGrp="1"/>
          </p:cNvSpPr>
          <p:nvPr>
            <p:ph type="title"/>
          </p:nvPr>
        </p:nvSpPr>
        <p:spPr/>
        <p:txBody>
          <a:bodyPr/>
          <a:lstStyle/>
          <a:p>
            <a:r>
              <a:rPr lang="en-US" noProof="0" dirty="0">
                <a:cs typeface="Calibri Light"/>
              </a:rPr>
              <a:t>Comparison of Language in R2 and R3</a:t>
            </a:r>
            <a:endParaRPr lang="en-US" noProof="0" dirty="0"/>
          </a:p>
        </p:txBody>
      </p:sp>
      <p:graphicFrame>
        <p:nvGraphicFramePr>
          <p:cNvPr id="5" name="Table 4">
            <a:extLst>
              <a:ext uri="{FF2B5EF4-FFF2-40B4-BE49-F238E27FC236}">
                <a16:creationId xmlns:a16="http://schemas.microsoft.com/office/drawing/2014/main" id="{5182F78A-54CE-2414-1B99-B0FB0E6D6E88}"/>
              </a:ext>
            </a:extLst>
          </p:cNvPr>
          <p:cNvGraphicFramePr>
            <a:graphicFrameLocks noGrp="1"/>
          </p:cNvGraphicFramePr>
          <p:nvPr>
            <p:extLst>
              <p:ext uri="{D42A27DB-BD31-4B8C-83A1-F6EECF244321}">
                <p14:modId xmlns:p14="http://schemas.microsoft.com/office/powerpoint/2010/main" val="2149574061"/>
              </p:ext>
            </p:extLst>
          </p:nvPr>
        </p:nvGraphicFramePr>
        <p:xfrm>
          <a:off x="353227" y="1358431"/>
          <a:ext cx="11485546" cy="4240518"/>
        </p:xfrm>
        <a:graphic>
          <a:graphicData uri="http://schemas.openxmlformats.org/drawingml/2006/table">
            <a:tbl>
              <a:tblPr firstRow="1" bandRow="1">
                <a:tableStyleId>{3B4B98B0-60AC-42C2-AFA5-B58CD77FA1E5}</a:tableStyleId>
              </a:tblPr>
              <a:tblGrid>
                <a:gridCol w="5742773">
                  <a:extLst>
                    <a:ext uri="{9D8B030D-6E8A-4147-A177-3AD203B41FA5}">
                      <a16:colId xmlns:a16="http://schemas.microsoft.com/office/drawing/2014/main" val="87196538"/>
                    </a:ext>
                  </a:extLst>
                </a:gridCol>
                <a:gridCol w="5742773">
                  <a:extLst>
                    <a:ext uri="{9D8B030D-6E8A-4147-A177-3AD203B41FA5}">
                      <a16:colId xmlns:a16="http://schemas.microsoft.com/office/drawing/2014/main" val="1541545892"/>
                    </a:ext>
                  </a:extLst>
                </a:gridCol>
              </a:tblGrid>
              <a:tr h="0">
                <a:tc>
                  <a:txBody>
                    <a:bodyPr/>
                    <a:lstStyle/>
                    <a:p>
                      <a:pPr algn="ctr"/>
                      <a:r>
                        <a:rPr lang="en-US" sz="1600" noProof="0" dirty="0"/>
                        <a:t>ICH E6(R2)</a:t>
                      </a:r>
                      <a:endParaRPr lang="en-US" sz="1600" noProof="0" dirty="0">
                        <a:latin typeface="+mn-lt"/>
                      </a:endParaRPr>
                    </a:p>
                  </a:txBody>
                  <a:tcPr/>
                </a:tc>
                <a:tc>
                  <a:txBody>
                    <a:bodyPr/>
                    <a:lstStyle/>
                    <a:p>
                      <a:pPr algn="ctr"/>
                      <a:r>
                        <a:rPr lang="en-US" sz="1600" noProof="0" dirty="0"/>
                        <a:t>ICH E6(R3) </a:t>
                      </a:r>
                      <a:endParaRPr lang="en-US" sz="1600" b="0" i="0" u="none" strike="noStrike" noProof="0" dirty="0">
                        <a:latin typeface="+mn-lt"/>
                      </a:endParaRPr>
                    </a:p>
                  </a:txBody>
                  <a:tcPr/>
                </a:tc>
                <a:extLst>
                  <a:ext uri="{0D108BD9-81ED-4DB2-BD59-A6C34878D82A}">
                    <a16:rowId xmlns:a16="http://schemas.microsoft.com/office/drawing/2014/main" val="540701978"/>
                  </a:ext>
                </a:extLst>
              </a:tr>
              <a:tr h="2284576">
                <a:tc>
                  <a:txBody>
                    <a:bodyPr/>
                    <a:lstStyle/>
                    <a:p>
                      <a:pPr lvl="0" algn="l">
                        <a:lnSpc>
                          <a:spcPct val="100000"/>
                        </a:lnSpc>
                        <a:spcBef>
                          <a:spcPts val="0"/>
                        </a:spcBef>
                        <a:spcAft>
                          <a:spcPts val="0"/>
                        </a:spcAft>
                        <a:buNone/>
                      </a:pPr>
                      <a:r>
                        <a:rPr lang="en-US" sz="1200" b="1" u="none" strike="noStrike" noProof="0" dirty="0">
                          <a:solidFill>
                            <a:schemeClr val="tx1"/>
                          </a:solidFill>
                        </a:rPr>
                        <a:t>Section 5.0.4 - Risk Control</a:t>
                      </a:r>
                    </a:p>
                    <a:p>
                      <a:pPr lvl="0">
                        <a:buNone/>
                      </a:pPr>
                      <a:r>
                        <a:rPr lang="en-US" sz="1200" b="0" u="none" strike="noStrike" noProof="0" dirty="0">
                          <a:solidFill>
                            <a:schemeClr val="tx1"/>
                          </a:solidFill>
                        </a:rPr>
                        <a:t>“The sponsor should decide which risks to reduce and/or which risks to accept. The approach used to reduce risk to an acceptable level should be proportionate to the significance of the risk. Risk reduction activities may be incorporated in protocol design and implementation, monitoring plans, agreements between parties defining roles and responsibilities, systematic safeguards to ensure adherence to standard operating procedures, and training in processes and procedures.</a:t>
                      </a:r>
                    </a:p>
                    <a:p>
                      <a:pPr lvl="0">
                        <a:buNone/>
                      </a:pPr>
                      <a:endParaRPr lang="en-US" sz="1200" b="0" u="none" strike="noStrike" noProof="0" dirty="0">
                        <a:solidFill>
                          <a:schemeClr val="tx1"/>
                        </a:solidFill>
                      </a:endParaRPr>
                    </a:p>
                    <a:p>
                      <a:pPr lvl="0">
                        <a:buNone/>
                      </a:pPr>
                      <a:r>
                        <a:rPr lang="en-US" sz="1200" b="0" u="none" strike="noStrike" noProof="0" dirty="0">
                          <a:solidFill>
                            <a:schemeClr val="tx1"/>
                          </a:solidFill>
                        </a:rPr>
                        <a:t>Predefined quality tolerance limits should be established, taking into consideration the medical and statistical characteristics of the variables as well as the statistical design of the trial, to identify systematic issues that can impact subject safety or reliability of trial results. Detection of deviations from the predefined quality tolerance limits should trigger an evaluation to determine if action is needed.”</a:t>
                      </a:r>
                      <a:endParaRPr lang="en-US" sz="1200" b="0" i="0" u="none" strike="noStrike" noProof="0" dirty="0">
                        <a:solidFill>
                          <a:schemeClr val="tx1"/>
                        </a:solidFill>
                        <a:latin typeface="+mn-lt"/>
                      </a:endParaRPr>
                    </a:p>
                  </a:txBody>
                  <a:tcPr/>
                </a:tc>
                <a:tc>
                  <a:txBody>
                    <a:bodyPr/>
                    <a:lstStyle/>
                    <a:p>
                      <a:pPr lvl="0">
                        <a:buNone/>
                      </a:pPr>
                      <a:r>
                        <a:rPr lang="en-US" sz="1200" b="1" u="none" strike="noStrike" noProof="0" dirty="0">
                          <a:solidFill>
                            <a:schemeClr val="tx1"/>
                          </a:solidFill>
                        </a:rPr>
                        <a:t>Section 3.10.1.3 - Risk Control </a:t>
                      </a:r>
                      <a:endParaRPr lang="en-US" sz="1200" b="1" noProof="0" dirty="0">
                        <a:solidFill>
                          <a:schemeClr val="tx1"/>
                        </a:solidFill>
                      </a:endParaRPr>
                    </a:p>
                    <a:p>
                      <a:pPr marL="0" marR="0">
                        <a:lnSpc>
                          <a:spcPct val="107000"/>
                        </a:lnSpc>
                      </a:pPr>
                      <a:r>
                        <a:rPr lang="en-US" sz="1200" b="0" u="none" strike="noStrike" noProof="0" dirty="0">
                          <a:solidFill>
                            <a:schemeClr val="tx1"/>
                          </a:solidFill>
                        </a:rPr>
                        <a:t>“</a:t>
                      </a:r>
                      <a:r>
                        <a:rPr lang="en-US" sz="1200" kern="100" noProof="0" dirty="0">
                          <a:effectLst/>
                          <a:highlight>
                            <a:srgbClr val="FFFF00"/>
                          </a:highlight>
                        </a:rPr>
                        <a:t>Risk control </a:t>
                      </a:r>
                      <a:r>
                        <a:rPr lang="en-US" sz="1200" kern="100" noProof="0" dirty="0">
                          <a:effectLst/>
                        </a:rPr>
                        <a:t>should be proportionate to the </a:t>
                      </a:r>
                      <a:r>
                        <a:rPr lang="en-US" sz="1200" kern="100" noProof="0" dirty="0">
                          <a:effectLst/>
                          <a:highlight>
                            <a:srgbClr val="FFFF00"/>
                          </a:highlight>
                        </a:rPr>
                        <a:t>importance</a:t>
                      </a:r>
                      <a:r>
                        <a:rPr lang="en-US" sz="1200" kern="100" noProof="0" dirty="0">
                          <a:effectLst/>
                        </a:rPr>
                        <a:t> of the risk </a:t>
                      </a:r>
                      <a:r>
                        <a:rPr lang="en-US" sz="1200" kern="100" noProof="0" dirty="0">
                          <a:effectLst/>
                          <a:highlight>
                            <a:srgbClr val="FFFF00"/>
                          </a:highlight>
                        </a:rPr>
                        <a:t>to participants’ rights, safety and well-being and the reliability of trial results. Risk mitigation </a:t>
                      </a:r>
                      <a:r>
                        <a:rPr lang="en-US" sz="1200" kern="100" noProof="0" dirty="0">
                          <a:effectLst/>
                        </a:rPr>
                        <a:t>activities may be incorporated</a:t>
                      </a:r>
                      <a:r>
                        <a:rPr lang="en-US" sz="1200" kern="100" noProof="0" dirty="0">
                          <a:effectLst/>
                          <a:highlight>
                            <a:srgbClr val="FFFF00"/>
                          </a:highlight>
                        </a:rPr>
                        <a:t>, for example, </a:t>
                      </a:r>
                      <a:r>
                        <a:rPr lang="en-US" sz="1200" kern="100" noProof="0" dirty="0">
                          <a:effectLst/>
                        </a:rPr>
                        <a:t>in protocol design and implementation, monitoring plans, agreements between parties defining roles and responsibilities, </a:t>
                      </a:r>
                      <a:r>
                        <a:rPr lang="en-US" sz="1200" kern="100" noProof="0" dirty="0">
                          <a:effectLst/>
                          <a:highlight>
                            <a:srgbClr val="FFFF00"/>
                          </a:highlight>
                        </a:rPr>
                        <a:t>and training</a:t>
                      </a:r>
                      <a:r>
                        <a:rPr lang="en-US" sz="1200" kern="100" noProof="0" dirty="0">
                          <a:effectLst/>
                        </a:rPr>
                        <a:t>.</a:t>
                      </a:r>
                    </a:p>
                    <a:p>
                      <a:pPr marL="0" marR="0">
                        <a:lnSpc>
                          <a:spcPct val="107000"/>
                        </a:lnSpc>
                      </a:pPr>
                      <a:r>
                        <a:rPr lang="en-US" sz="1200" kern="100" noProof="0" dirty="0">
                          <a:effectLst/>
                        </a:rPr>
                        <a:t> </a:t>
                      </a:r>
                    </a:p>
                    <a:p>
                      <a:pPr marL="0" marR="0">
                        <a:lnSpc>
                          <a:spcPct val="107000"/>
                        </a:lnSpc>
                      </a:pPr>
                      <a:r>
                        <a:rPr lang="en-US" sz="1200" kern="100" noProof="0" dirty="0">
                          <a:effectLst/>
                          <a:highlight>
                            <a:srgbClr val="FFFF00"/>
                          </a:highlight>
                        </a:rPr>
                        <a:t>Where relevant, the sponsor should set pre-specified acceptable ranges (e.g., </a:t>
                      </a:r>
                      <a:r>
                        <a:rPr lang="en-US" sz="1200" kern="100" noProof="0" dirty="0">
                          <a:effectLst/>
                        </a:rPr>
                        <a:t>quality tolerance limits </a:t>
                      </a:r>
                      <a:r>
                        <a:rPr lang="en-US" sz="1200" kern="100" noProof="0" dirty="0">
                          <a:effectLst/>
                          <a:highlight>
                            <a:srgbClr val="FFFF00"/>
                          </a:highlight>
                        </a:rPr>
                        <a:t>at</a:t>
                      </a:r>
                      <a:r>
                        <a:rPr lang="en-US" sz="1200" kern="100" noProof="0" dirty="0">
                          <a:effectLst/>
                        </a:rPr>
                        <a:t> the trial </a:t>
                      </a:r>
                      <a:r>
                        <a:rPr lang="en-US" sz="1200" kern="100" noProof="0" dirty="0">
                          <a:effectLst/>
                          <a:highlight>
                            <a:srgbClr val="FFFF00"/>
                          </a:highlight>
                        </a:rPr>
                        <a:t>level) to support the control of risks to critical to quality factors. These pre-specified ranges reflect limits</a:t>
                      </a:r>
                      <a:r>
                        <a:rPr lang="en-US" sz="1200" kern="100" noProof="0" dirty="0">
                          <a:effectLst/>
                        </a:rPr>
                        <a:t> that </a:t>
                      </a:r>
                      <a:r>
                        <a:rPr lang="en-US" sz="1200" kern="100" noProof="0" dirty="0">
                          <a:effectLst/>
                          <a:highlight>
                            <a:srgbClr val="FFFF00"/>
                          </a:highlight>
                        </a:rPr>
                        <a:t>when exceeded have the potential to </a:t>
                      </a:r>
                      <a:r>
                        <a:rPr lang="en-US" sz="1200" kern="100" noProof="0" dirty="0">
                          <a:effectLst/>
                        </a:rPr>
                        <a:t>impact </a:t>
                      </a:r>
                      <a:r>
                        <a:rPr lang="en-US" sz="1200" kern="100" noProof="0" dirty="0">
                          <a:effectLst/>
                          <a:highlight>
                            <a:srgbClr val="FFFF00"/>
                          </a:highlight>
                        </a:rPr>
                        <a:t>participant</a:t>
                      </a:r>
                      <a:r>
                        <a:rPr lang="en-US" sz="1200" kern="100" noProof="0" dirty="0">
                          <a:effectLst/>
                        </a:rPr>
                        <a:t> safety or </a:t>
                      </a:r>
                      <a:r>
                        <a:rPr lang="en-US" sz="1200" kern="100" noProof="0" dirty="0">
                          <a:effectLst/>
                          <a:highlight>
                            <a:srgbClr val="FFFF00"/>
                          </a:highlight>
                        </a:rPr>
                        <a:t>the</a:t>
                      </a:r>
                      <a:r>
                        <a:rPr lang="en-US" sz="1200" kern="100" noProof="0" dirty="0">
                          <a:effectLst/>
                        </a:rPr>
                        <a:t> reliability of trial results. </a:t>
                      </a:r>
                      <a:r>
                        <a:rPr lang="en-US" sz="1200" kern="100" noProof="0" dirty="0">
                          <a:effectLst/>
                          <a:highlight>
                            <a:srgbClr val="FFFF00"/>
                          </a:highlight>
                        </a:rPr>
                        <a:t>Where deviation beyond these ranges is detected,</a:t>
                      </a:r>
                      <a:r>
                        <a:rPr lang="en-US" sz="1200" kern="100" noProof="0" dirty="0">
                          <a:effectLst/>
                        </a:rPr>
                        <a:t> an evaluation </a:t>
                      </a:r>
                      <a:r>
                        <a:rPr lang="en-US" sz="1200" kern="100" noProof="0" dirty="0">
                          <a:effectLst/>
                          <a:highlight>
                            <a:srgbClr val="FFFF00"/>
                          </a:highlight>
                        </a:rPr>
                        <a:t>should be performed </a:t>
                      </a:r>
                      <a:r>
                        <a:rPr lang="en-US" sz="1200" kern="100" noProof="0" dirty="0">
                          <a:effectLst/>
                        </a:rPr>
                        <a:t>to determine if </a:t>
                      </a:r>
                      <a:r>
                        <a:rPr lang="en-US" sz="1200" kern="100" noProof="0" dirty="0">
                          <a:effectLst/>
                          <a:highlight>
                            <a:srgbClr val="FFFF00"/>
                          </a:highlight>
                        </a:rPr>
                        <a:t>there is a possible systemic issue and if </a:t>
                      </a:r>
                      <a:r>
                        <a:rPr lang="en-US" sz="1200" kern="100" noProof="0" dirty="0">
                          <a:effectLst/>
                        </a:rPr>
                        <a:t>action is needed.</a:t>
                      </a:r>
                      <a:r>
                        <a:rPr lang="en-US" sz="1200" b="0" u="none" strike="noStrike" noProof="0" dirty="0">
                          <a:solidFill>
                            <a:schemeClr val="tx1"/>
                          </a:solidFill>
                        </a:rPr>
                        <a:t>”</a:t>
                      </a:r>
                      <a:endParaRPr lang="en-US" sz="1200" b="1" i="0" u="none" strike="noStrike" noProof="0" dirty="0">
                        <a:solidFill>
                          <a:schemeClr val="tx1"/>
                        </a:solidFill>
                        <a:latin typeface="+mn-lt"/>
                      </a:endParaRPr>
                    </a:p>
                  </a:txBody>
                  <a:tcPr/>
                </a:tc>
                <a:extLst>
                  <a:ext uri="{0D108BD9-81ED-4DB2-BD59-A6C34878D82A}">
                    <a16:rowId xmlns:a16="http://schemas.microsoft.com/office/drawing/2014/main" val="2250376949"/>
                  </a:ext>
                </a:extLst>
              </a:tr>
              <a:tr h="1070598">
                <a:tc>
                  <a:txBody>
                    <a:bodyPr/>
                    <a:lstStyle/>
                    <a:p>
                      <a:pPr lvl="0" algn="l">
                        <a:lnSpc>
                          <a:spcPct val="100000"/>
                        </a:lnSpc>
                        <a:spcBef>
                          <a:spcPts val="0"/>
                        </a:spcBef>
                        <a:spcAft>
                          <a:spcPts val="0"/>
                        </a:spcAft>
                        <a:buNone/>
                      </a:pPr>
                      <a:r>
                        <a:rPr lang="en-US" sz="1200" b="1" u="none" strike="noStrike" noProof="0" dirty="0">
                          <a:solidFill>
                            <a:schemeClr val="tx1"/>
                          </a:solidFill>
                        </a:rPr>
                        <a:t>Section 5.0.7 - Risk Reporting</a:t>
                      </a:r>
                      <a:endParaRPr lang="en-US" sz="1200" b="0" u="none" strike="noStrike" noProof="0" dirty="0">
                        <a:solidFill>
                          <a:schemeClr val="tx1"/>
                        </a:solidFill>
                      </a:endParaRPr>
                    </a:p>
                    <a:p>
                      <a:pPr lvl="0" algn="l">
                        <a:lnSpc>
                          <a:spcPct val="100000"/>
                        </a:lnSpc>
                        <a:spcBef>
                          <a:spcPts val="0"/>
                        </a:spcBef>
                        <a:spcAft>
                          <a:spcPts val="0"/>
                        </a:spcAft>
                        <a:buNone/>
                      </a:pPr>
                      <a:r>
                        <a:rPr lang="en-US" sz="1200" b="0" u="none" strike="noStrike" noProof="0" dirty="0">
                          <a:solidFill>
                            <a:schemeClr val="tx1"/>
                          </a:solidFill>
                        </a:rPr>
                        <a:t>"The sponsor should describe the quality management approach implemented in the trial and summarize important deviations from the predefined quality tolerance limits and remedial actions taken in the clinical study report.(ICH E3, Section 9.6 Data Quality Assurance)."</a:t>
                      </a:r>
                      <a:endParaRPr lang="en-US" sz="1200" noProof="0" dirty="0">
                        <a:solidFill>
                          <a:schemeClr val="tx1"/>
                        </a:solidFill>
                        <a:latin typeface="+mn-lt"/>
                      </a:endParaRPr>
                    </a:p>
                  </a:txBody>
                  <a:tcPr/>
                </a:tc>
                <a:tc>
                  <a:txBody>
                    <a:bodyPr/>
                    <a:lstStyle/>
                    <a:p>
                      <a:pPr lvl="0">
                        <a:buNone/>
                      </a:pPr>
                      <a:r>
                        <a:rPr lang="en-US" sz="1200" b="1" u="none" strike="noStrike" noProof="0" dirty="0">
                          <a:solidFill>
                            <a:schemeClr val="tx1"/>
                          </a:solidFill>
                        </a:rPr>
                        <a:t>Section 3.10.1.6 - Risk Reporting </a:t>
                      </a:r>
                      <a:endParaRPr lang="en-US" sz="1200" b="1" noProof="0" dirty="0">
                        <a:solidFill>
                          <a:schemeClr val="tx1"/>
                        </a:solidFill>
                      </a:endParaRPr>
                    </a:p>
                    <a:p>
                      <a:pPr marL="0" marR="0">
                        <a:lnSpc>
                          <a:spcPct val="107000"/>
                        </a:lnSpc>
                      </a:pPr>
                      <a:r>
                        <a:rPr lang="en-US" sz="1200" b="0" u="none" strike="noStrike" noProof="0" dirty="0">
                          <a:solidFill>
                            <a:schemeClr val="tx1"/>
                          </a:solidFill>
                        </a:rPr>
                        <a:t>"</a:t>
                      </a:r>
                      <a:r>
                        <a:rPr lang="en-US" sz="1200" kern="100" noProof="0" dirty="0">
                          <a:effectLst/>
                        </a:rPr>
                        <a:t>The sponsor should </a:t>
                      </a:r>
                      <a:r>
                        <a:rPr lang="en-US" sz="1200" kern="100" noProof="0" dirty="0">
                          <a:effectLst/>
                          <a:highlight>
                            <a:srgbClr val="FFFF00"/>
                          </a:highlight>
                        </a:rPr>
                        <a:t>summarise and report important </a:t>
                      </a:r>
                      <a:r>
                        <a:rPr lang="en-US" sz="1200" kern="100" noProof="0" dirty="0">
                          <a:effectLst/>
                        </a:rPr>
                        <a:t>quality </a:t>
                      </a:r>
                      <a:r>
                        <a:rPr lang="en-US" sz="1200" kern="100" noProof="0" dirty="0">
                          <a:effectLst/>
                          <a:highlight>
                            <a:srgbClr val="FFFF00"/>
                          </a:highlight>
                        </a:rPr>
                        <a:t>issues (including instances</a:t>
                      </a:r>
                      <a:r>
                        <a:rPr lang="en-US" sz="1200" kern="100" noProof="0" dirty="0">
                          <a:effectLst/>
                        </a:rPr>
                        <a:t> in </a:t>
                      </a:r>
                      <a:r>
                        <a:rPr lang="en-US" sz="1200" kern="100" noProof="0" dirty="0">
                          <a:effectLst/>
                          <a:highlight>
                            <a:srgbClr val="FFFF00"/>
                          </a:highlight>
                        </a:rPr>
                        <a:t>which acceptable ranges are exceeded, as detailed in section 3.10.1.3) </a:t>
                      </a:r>
                      <a:r>
                        <a:rPr lang="en-US" sz="1200" kern="100" noProof="0" dirty="0">
                          <a:effectLst/>
                        </a:rPr>
                        <a:t>and </a:t>
                      </a:r>
                      <a:r>
                        <a:rPr lang="en-US" sz="1200" kern="100" noProof="0" dirty="0">
                          <a:effectLst/>
                          <a:highlight>
                            <a:srgbClr val="FFFF00"/>
                          </a:highlight>
                        </a:rPr>
                        <a:t>the</a:t>
                      </a:r>
                      <a:r>
                        <a:rPr lang="en-US" sz="1200" kern="100" noProof="0" dirty="0">
                          <a:effectLst/>
                        </a:rPr>
                        <a:t> remedial actions taken </a:t>
                      </a:r>
                      <a:r>
                        <a:rPr lang="en-US" sz="1200" kern="100" noProof="0" dirty="0">
                          <a:effectLst/>
                          <a:highlight>
                            <a:srgbClr val="FFFF00"/>
                          </a:highlight>
                        </a:rPr>
                        <a:t>and document them </a:t>
                      </a:r>
                      <a:r>
                        <a:rPr lang="en-US" sz="1200" kern="100" noProof="0" dirty="0">
                          <a:effectLst/>
                        </a:rPr>
                        <a:t>in the clinical </a:t>
                      </a:r>
                      <a:r>
                        <a:rPr lang="en-US" sz="1200" kern="100" noProof="0" dirty="0">
                          <a:effectLst/>
                          <a:highlight>
                            <a:srgbClr val="FFFF00"/>
                          </a:highlight>
                        </a:rPr>
                        <a:t>trial</a:t>
                      </a:r>
                      <a:r>
                        <a:rPr lang="en-US" sz="1200" kern="100" noProof="0" dirty="0">
                          <a:effectLst/>
                        </a:rPr>
                        <a:t> report </a:t>
                      </a:r>
                      <a:r>
                        <a:rPr lang="en-US" sz="1200" kern="100" noProof="0" dirty="0">
                          <a:effectLst/>
                          <a:highlight>
                            <a:srgbClr val="FFFF00"/>
                          </a:highlight>
                        </a:rPr>
                        <a:t>(see </a:t>
                      </a:r>
                      <a:r>
                        <a:rPr lang="en-US" sz="1200" kern="100" noProof="0" dirty="0">
                          <a:effectLst/>
                        </a:rPr>
                        <a:t>ICH E3).</a:t>
                      </a:r>
                      <a:r>
                        <a:rPr lang="en-US" sz="1200" kern="100" noProof="0" dirty="0">
                          <a:solidFill>
                            <a:schemeClr val="tx1"/>
                          </a:solidFill>
                          <a:effectLst/>
                        </a:rPr>
                        <a:t>”</a:t>
                      </a:r>
                      <a:endParaRPr lang="en-US" sz="1200" kern="100" noProof="0" dirty="0">
                        <a:effectLst/>
                        <a:latin typeface="+mn-lt"/>
                        <a:ea typeface="Aptos" panose="020B0004020202020204" pitchFamily="34" charset="0"/>
                        <a:cs typeface="Times New Roman" panose="02020603050405020304" pitchFamily="18" charset="0"/>
                      </a:endParaRPr>
                    </a:p>
                  </a:txBody>
                  <a:tcPr/>
                </a:tc>
                <a:extLst>
                  <a:ext uri="{0D108BD9-81ED-4DB2-BD59-A6C34878D82A}">
                    <a16:rowId xmlns:a16="http://schemas.microsoft.com/office/drawing/2014/main" val="2277254950"/>
                  </a:ext>
                </a:extLst>
              </a:tr>
            </a:tbl>
          </a:graphicData>
        </a:graphic>
      </p:graphicFrame>
      <p:sp>
        <p:nvSpPr>
          <p:cNvPr id="6" name="TextBox 5">
            <a:extLst>
              <a:ext uri="{FF2B5EF4-FFF2-40B4-BE49-F238E27FC236}">
                <a16:creationId xmlns:a16="http://schemas.microsoft.com/office/drawing/2014/main" id="{709BB7C2-B7AF-78CE-400D-6F5CC275F65A}"/>
              </a:ext>
            </a:extLst>
          </p:cNvPr>
          <p:cNvSpPr txBox="1"/>
          <p:nvPr/>
        </p:nvSpPr>
        <p:spPr>
          <a:xfrm>
            <a:off x="6144551" y="5647501"/>
            <a:ext cx="5742773" cy="215444"/>
          </a:xfrm>
          <a:prstGeom prst="rect">
            <a:avLst/>
          </a:prstGeom>
          <a:noFill/>
        </p:spPr>
        <p:txBody>
          <a:bodyPr wrap="square" lIns="0" tIns="0" rIns="0" bIns="0" rtlCol="0">
            <a:spAutoFit/>
          </a:bodyPr>
          <a:lstStyle/>
          <a:p>
            <a:pPr algn="l"/>
            <a:r>
              <a:rPr lang="en-US" sz="1400" noProof="0" dirty="0">
                <a:highlight>
                  <a:srgbClr val="FFFF00"/>
                </a:highlight>
              </a:rPr>
              <a:t>**Highlighted text shows replaced text from R2 to R3.</a:t>
            </a:r>
          </a:p>
        </p:txBody>
      </p:sp>
    </p:spTree>
    <p:extLst>
      <p:ext uri="{BB962C8B-B14F-4D97-AF65-F5344CB8AC3E}">
        <p14:creationId xmlns:p14="http://schemas.microsoft.com/office/powerpoint/2010/main" val="1855381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C56BB63-786E-19D8-B017-9FD2726AD30E}"/>
              </a:ext>
            </a:extLst>
          </p:cNvPr>
          <p:cNvSpPr>
            <a:spLocks noGrp="1"/>
          </p:cNvSpPr>
          <p:nvPr>
            <p:ph idx="1"/>
          </p:nvPr>
        </p:nvSpPr>
        <p:spPr>
          <a:xfrm>
            <a:off x="777240" y="1166648"/>
            <a:ext cx="10793550" cy="4776952"/>
          </a:xfrm>
        </p:spPr>
        <p:txBody>
          <a:bodyPr lIns="0" tIns="45720" rIns="91440" bIns="45720" anchor="t"/>
          <a:lstStyle/>
          <a:p>
            <a:pPr lvl="1">
              <a:spcAft>
                <a:spcPts val="600"/>
              </a:spcAft>
              <a:buFont typeface="Arial" panose="020B0604020202020204" pitchFamily="34" charset="0"/>
              <a:buChar char="•"/>
            </a:pPr>
            <a:r>
              <a:rPr lang="en-US" noProof="0" dirty="0">
                <a:cs typeface="Calibri Light"/>
              </a:rPr>
              <a:t>A risk-proportionate (fit-for-purpose) approach informs development of acceptable ranges</a:t>
            </a:r>
            <a:r>
              <a:rPr lang="en-US" dirty="0">
                <a:cs typeface="Calibri Light"/>
              </a:rPr>
              <a:t>.</a:t>
            </a:r>
            <a:endParaRPr lang="en-US" noProof="0" dirty="0">
              <a:cs typeface="Calibri Light"/>
            </a:endParaRPr>
          </a:p>
          <a:p>
            <a:pPr lvl="1">
              <a:spcAft>
                <a:spcPts val="600"/>
              </a:spcAft>
              <a:buFont typeface="Arial" panose="020B0604020202020204" pitchFamily="34" charset="0"/>
              <a:buChar char="•"/>
            </a:pPr>
            <a:r>
              <a:rPr lang="en-US" noProof="0" dirty="0">
                <a:cs typeface="Calibri Light"/>
              </a:rPr>
              <a:t>Acceptable ranges can be set based on statistical design of the trial and prior/emerging knowledge (e.g., investigational product or study population).</a:t>
            </a:r>
          </a:p>
          <a:p>
            <a:pPr lvl="1">
              <a:spcAft>
                <a:spcPts val="600"/>
              </a:spcAft>
              <a:buFont typeface="Arial" panose="020B0604020202020204" pitchFamily="34" charset="0"/>
              <a:buChar char="•"/>
            </a:pPr>
            <a:r>
              <a:rPr lang="en-US" noProof="0" dirty="0">
                <a:cs typeface="Calibri Light"/>
              </a:rPr>
              <a:t>Deviations from these acceptable ranges could help identify systemic issues that could impact participant safety and trial reliability.</a:t>
            </a:r>
            <a:endParaRPr lang="en-US" noProof="0" dirty="0"/>
          </a:p>
          <a:p>
            <a:pPr lvl="1">
              <a:spcAft>
                <a:spcPts val="600"/>
              </a:spcAft>
              <a:buFont typeface="Arial" panose="020B0604020202020204" pitchFamily="34" charset="0"/>
              <a:buChar char="•"/>
            </a:pPr>
            <a:r>
              <a:rPr lang="en-US" noProof="0" dirty="0">
                <a:cs typeface="Calibri Light"/>
              </a:rPr>
              <a:t>Early detection of important deviations from acceptable ranges can help assure and control the quality of the trial throughout the conduct.</a:t>
            </a:r>
          </a:p>
          <a:p>
            <a:pPr lvl="1">
              <a:spcAft>
                <a:spcPts val="600"/>
              </a:spcAft>
              <a:buFont typeface="Arial" panose="020B0604020202020204" pitchFamily="34" charset="0"/>
              <a:buChar char="•"/>
            </a:pPr>
            <a:r>
              <a:rPr lang="en-US" noProof="0" dirty="0"/>
              <a:t>Remedial actions taken to bring the deviation within the acceptable range should be tracked and monitored.</a:t>
            </a:r>
          </a:p>
          <a:p>
            <a:pPr lvl="1">
              <a:spcAft>
                <a:spcPts val="600"/>
              </a:spcAft>
              <a:buFont typeface="Arial" panose="020B0604020202020204" pitchFamily="34" charset="0"/>
              <a:buChar char="•"/>
            </a:pPr>
            <a:endParaRPr lang="en-US" noProof="0" dirty="0"/>
          </a:p>
          <a:p>
            <a:pPr>
              <a:spcAft>
                <a:spcPts val="600"/>
              </a:spcAft>
            </a:pPr>
            <a:endParaRPr lang="en-US" noProof="0" dirty="0"/>
          </a:p>
        </p:txBody>
      </p:sp>
      <p:sp>
        <p:nvSpPr>
          <p:cNvPr id="3" name="Slide Number Placeholder 2">
            <a:extLst>
              <a:ext uri="{FF2B5EF4-FFF2-40B4-BE49-F238E27FC236}">
                <a16:creationId xmlns:a16="http://schemas.microsoft.com/office/drawing/2014/main" id="{5217FA4B-9955-2D5F-2760-994DCAAFD57C}"/>
              </a:ext>
            </a:extLst>
          </p:cNvPr>
          <p:cNvSpPr>
            <a:spLocks noGrp="1"/>
          </p:cNvSpPr>
          <p:nvPr>
            <p:ph type="sldNum" sz="quarter" idx="10"/>
          </p:nvPr>
        </p:nvSpPr>
        <p:spPr>
          <a:xfrm>
            <a:off x="11614151" y="6334276"/>
            <a:ext cx="440804" cy="285600"/>
          </a:xfrm>
        </p:spPr>
        <p:txBody>
          <a:bodyPr/>
          <a:lstStyle/>
          <a:p>
            <a:fld id="{48F63A3B-78C7-47BE-AE5E-E10140E04643}" type="slidenum">
              <a:rPr lang="en-US" noProof="0" smtClean="0"/>
              <a:pPr/>
              <a:t>4</a:t>
            </a:fld>
            <a:endParaRPr lang="en-US" noProof="0" dirty="0"/>
          </a:p>
        </p:txBody>
      </p:sp>
      <p:sp>
        <p:nvSpPr>
          <p:cNvPr id="4" name="Title 3">
            <a:extLst>
              <a:ext uri="{FF2B5EF4-FFF2-40B4-BE49-F238E27FC236}">
                <a16:creationId xmlns:a16="http://schemas.microsoft.com/office/drawing/2014/main" id="{C0EDD254-0009-7F13-DEA6-D4391E77CAB2}"/>
              </a:ext>
            </a:extLst>
          </p:cNvPr>
          <p:cNvSpPr>
            <a:spLocks noGrp="1"/>
          </p:cNvSpPr>
          <p:nvPr>
            <p:ph type="title"/>
          </p:nvPr>
        </p:nvSpPr>
        <p:spPr>
          <a:xfrm>
            <a:off x="765243" y="425861"/>
            <a:ext cx="10779058" cy="387798"/>
          </a:xfrm>
        </p:spPr>
        <p:txBody>
          <a:bodyPr/>
          <a:lstStyle/>
          <a:p>
            <a:r>
              <a:rPr lang="en-US" noProof="0" dirty="0"/>
              <a:t>Key Considerations for Acceptable Ranges</a:t>
            </a:r>
          </a:p>
        </p:txBody>
      </p:sp>
    </p:spTree>
    <p:extLst>
      <p:ext uri="{BB962C8B-B14F-4D97-AF65-F5344CB8AC3E}">
        <p14:creationId xmlns:p14="http://schemas.microsoft.com/office/powerpoint/2010/main" val="39346208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C56BB63-786E-19D8-B017-9FD2726AD30E}"/>
              </a:ext>
            </a:extLst>
          </p:cNvPr>
          <p:cNvSpPr>
            <a:spLocks noGrp="1"/>
          </p:cNvSpPr>
          <p:nvPr>
            <p:ph idx="1"/>
          </p:nvPr>
        </p:nvSpPr>
        <p:spPr/>
        <p:txBody>
          <a:bodyPr lIns="0" tIns="45720" rIns="91440" bIns="45720" anchor="t"/>
          <a:lstStyle/>
          <a:p>
            <a:pPr marL="0" indent="0">
              <a:spcAft>
                <a:spcPts val="600"/>
              </a:spcAft>
              <a:buNone/>
            </a:pPr>
            <a:r>
              <a:rPr lang="en-US" sz="1454" noProof="0" dirty="0">
                <a:cs typeface="Calibri Light"/>
              </a:rPr>
              <a:t>Acceptable ranges terminology was recently introduced in ICH E6(R3) expanding the concept of Quality Tolerance Limits (QTLs), which might have been seen as inflexible (as any departure would need to be assessed and could result in a deviation that requires documentation in the clinical trial/study report (CSR). This is aligned with the new approach coming with the ICH E6(R3) version that provides more flexibility and allows for broader ways to manage and oversee clinical trials. This concept is also linked to the idea of risk proportionality, i.e., more controls where it matters the most.</a:t>
            </a:r>
            <a:endParaRPr lang="en-US" sz="1454" noProof="0" dirty="0"/>
          </a:p>
          <a:p>
            <a:pPr marL="0" indent="0">
              <a:spcAft>
                <a:spcPts val="600"/>
              </a:spcAft>
              <a:buNone/>
            </a:pPr>
            <a:r>
              <a:rPr lang="en-US" sz="1454" noProof="0" dirty="0">
                <a:cs typeface="Calibri Light"/>
              </a:rPr>
              <a:t>The criteria for the definition of acceptable range needs to be deeply associated with Critical to Quality (CtQ) factors (e.g., critical data and processes) identified for the clinical trial. Additionally, variations to the acceptable ranges that can be accepted should also be set. Both the criteria and acceptable variations should be linked to the trial objectives, design etc.</a:t>
            </a:r>
            <a:endParaRPr lang="en-US" sz="1454" noProof="0" dirty="0"/>
          </a:p>
          <a:p>
            <a:pPr marL="0" indent="0" rtl="0">
              <a:buNone/>
            </a:pPr>
            <a:r>
              <a:rPr lang="en-US" sz="1454" noProof="0" dirty="0">
                <a:cs typeface="Calibri Light"/>
              </a:rPr>
              <a:t>For example, acceptable ranges could be used to control and monitor risk to:</a:t>
            </a:r>
          </a:p>
          <a:p>
            <a:pPr lvl="1">
              <a:buFont typeface="Arial" panose="020B0604020202020204" pitchFamily="34" charset="0"/>
              <a:buChar char="•"/>
            </a:pPr>
            <a:r>
              <a:rPr lang="en-US" sz="1454" noProof="0" dirty="0">
                <a:cs typeface="Calibri Light"/>
              </a:rPr>
              <a:t>Early Treatment Discontinuation</a:t>
            </a:r>
          </a:p>
          <a:p>
            <a:pPr lvl="1">
              <a:buFont typeface="Arial" panose="020B0604020202020204" pitchFamily="34" charset="0"/>
              <a:buChar char="•"/>
            </a:pPr>
            <a:r>
              <a:rPr lang="en-US" sz="1454" noProof="0" dirty="0">
                <a:cs typeface="Calibri Light"/>
              </a:rPr>
              <a:t>Inclusion/Exclusion (I/E)</a:t>
            </a:r>
          </a:p>
          <a:p>
            <a:pPr lvl="1">
              <a:buFont typeface="Arial" panose="020B0604020202020204" pitchFamily="34" charset="0"/>
              <a:buChar char="•"/>
            </a:pPr>
            <a:r>
              <a:rPr lang="en-US" sz="1454" noProof="0" dirty="0">
                <a:cs typeface="Calibri Light"/>
              </a:rPr>
              <a:t>Lost to Follow-Up (LTFU) </a:t>
            </a:r>
          </a:p>
          <a:p>
            <a:pPr lvl="1">
              <a:buFont typeface="Arial" panose="020B0604020202020204" pitchFamily="34" charset="0"/>
              <a:buChar char="•"/>
            </a:pPr>
            <a:r>
              <a:rPr lang="en-US" sz="1454" noProof="0" dirty="0">
                <a:cs typeface="Calibri Light"/>
              </a:rPr>
              <a:t>Serious adverse events</a:t>
            </a:r>
          </a:p>
          <a:p>
            <a:pPr lvl="1">
              <a:buFont typeface="Arial" panose="020B0604020202020204" pitchFamily="34" charset="0"/>
              <a:buChar char="•"/>
            </a:pPr>
            <a:r>
              <a:rPr lang="en-US" sz="1454" noProof="0" dirty="0">
                <a:cs typeface="Calibri Light"/>
              </a:rPr>
              <a:t>Efficacy endpoints</a:t>
            </a:r>
          </a:p>
          <a:p>
            <a:pPr lvl="1">
              <a:buFont typeface="Arial" panose="020B0604020202020204" pitchFamily="34" charset="0"/>
              <a:buChar char="•"/>
            </a:pPr>
            <a:r>
              <a:rPr lang="en-US" sz="1454" noProof="0" dirty="0">
                <a:cs typeface="Calibri Light"/>
              </a:rPr>
              <a:t>Temperature range</a:t>
            </a:r>
          </a:p>
          <a:p>
            <a:pPr lvl="1">
              <a:buFont typeface="Arial" panose="020B0604020202020204" pitchFamily="34" charset="0"/>
              <a:buChar char="•"/>
            </a:pPr>
            <a:r>
              <a:rPr lang="en-US" sz="1454" noProof="0" dirty="0">
                <a:cs typeface="Calibri Light"/>
              </a:rPr>
              <a:t>Visit window</a:t>
            </a:r>
          </a:p>
          <a:p>
            <a:pPr marL="182880" lvl="1" indent="0">
              <a:buNone/>
            </a:pPr>
            <a:r>
              <a:rPr lang="en-US" sz="1454" b="1" noProof="0" dirty="0">
                <a:cs typeface="Calibri Light"/>
              </a:rPr>
              <a:t>**For illustrative purposes only and is not an exhaustive list of critical to quality factors </a:t>
            </a:r>
          </a:p>
          <a:p>
            <a:endParaRPr lang="en-US" sz="1454" noProof="0" dirty="0"/>
          </a:p>
        </p:txBody>
      </p:sp>
      <p:sp>
        <p:nvSpPr>
          <p:cNvPr id="3" name="Slide Number Placeholder 2">
            <a:extLst>
              <a:ext uri="{FF2B5EF4-FFF2-40B4-BE49-F238E27FC236}">
                <a16:creationId xmlns:a16="http://schemas.microsoft.com/office/drawing/2014/main" id="{5217FA4B-9955-2D5F-2760-994DCAAFD57C}"/>
              </a:ext>
            </a:extLst>
          </p:cNvPr>
          <p:cNvSpPr>
            <a:spLocks noGrp="1"/>
          </p:cNvSpPr>
          <p:nvPr>
            <p:ph type="sldNum" sz="quarter" idx="10"/>
          </p:nvPr>
        </p:nvSpPr>
        <p:spPr/>
        <p:txBody>
          <a:bodyPr/>
          <a:lstStyle/>
          <a:p>
            <a:fld id="{48F63A3B-78C7-47BE-AE5E-E10140E04643}" type="slidenum">
              <a:rPr lang="en-US" noProof="0" smtClean="0"/>
              <a:pPr/>
              <a:t>5</a:t>
            </a:fld>
            <a:endParaRPr lang="en-US" noProof="0" dirty="0"/>
          </a:p>
        </p:txBody>
      </p:sp>
      <p:sp>
        <p:nvSpPr>
          <p:cNvPr id="4" name="Title 3">
            <a:extLst>
              <a:ext uri="{FF2B5EF4-FFF2-40B4-BE49-F238E27FC236}">
                <a16:creationId xmlns:a16="http://schemas.microsoft.com/office/drawing/2014/main" id="{C0EDD254-0009-7F13-DEA6-D4391E77CAB2}"/>
              </a:ext>
            </a:extLst>
          </p:cNvPr>
          <p:cNvSpPr>
            <a:spLocks noGrp="1"/>
          </p:cNvSpPr>
          <p:nvPr>
            <p:ph type="title"/>
          </p:nvPr>
        </p:nvSpPr>
        <p:spPr/>
        <p:txBody>
          <a:bodyPr/>
          <a:lstStyle/>
          <a:p>
            <a:r>
              <a:rPr lang="en-US" noProof="0" dirty="0"/>
              <a:t>Defining Acceptable Ranges</a:t>
            </a:r>
            <a:endParaRPr lang="en-US" noProof="0" dirty="0">
              <a:solidFill>
                <a:srgbClr val="FF0000"/>
              </a:solidFill>
            </a:endParaRPr>
          </a:p>
        </p:txBody>
      </p:sp>
    </p:spTree>
    <p:extLst>
      <p:ext uri="{BB962C8B-B14F-4D97-AF65-F5344CB8AC3E}">
        <p14:creationId xmlns:p14="http://schemas.microsoft.com/office/powerpoint/2010/main" val="37735843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A862FED1-FD50-A241-B319-94604123F9F5}"/>
              </a:ext>
            </a:extLst>
          </p:cNvPr>
          <p:cNvSpPr>
            <a:spLocks noGrp="1"/>
          </p:cNvSpPr>
          <p:nvPr>
            <p:ph idx="1"/>
          </p:nvPr>
        </p:nvSpPr>
        <p:spPr>
          <a:xfrm>
            <a:off x="762000" y="1328468"/>
            <a:ext cx="10685929" cy="4615131"/>
          </a:xfrm>
        </p:spPr>
        <p:txBody>
          <a:bodyPr lIns="91440" tIns="45720" rIns="91440" bIns="45720" anchor="t"/>
          <a:lstStyle/>
          <a:p>
            <a:pPr marL="0" indent="0" algn="l">
              <a:spcBef>
                <a:spcPts val="0"/>
              </a:spcBef>
              <a:buNone/>
            </a:pPr>
            <a:r>
              <a:rPr lang="en-US" sz="1400" b="0" i="0" noProof="0" dirty="0">
                <a:effectLst/>
              </a:rPr>
              <a:t>In a rare disease trial that planned to enroll </a:t>
            </a:r>
            <a:r>
              <a:rPr lang="en-US" sz="1400" b="1" i="0" noProof="0" dirty="0">
                <a:effectLst/>
              </a:rPr>
              <a:t>X participants</a:t>
            </a:r>
            <a:r>
              <a:rPr lang="en-US" sz="1400" b="0" i="0" noProof="0" dirty="0">
                <a:effectLst/>
              </a:rPr>
              <a:t> (target </a:t>
            </a:r>
            <a:r>
              <a:rPr lang="en-US" sz="1400" b="1" i="0" noProof="0" dirty="0">
                <a:effectLst/>
              </a:rPr>
              <a:t>Y participants per site</a:t>
            </a:r>
            <a:r>
              <a:rPr lang="en-US" sz="1400" b="0" i="0" noProof="0" dirty="0">
                <a:effectLst/>
              </a:rPr>
              <a:t>), the following were deemed critical to trial outcomes and participant safety. Medical and statisticians evaluated prior study data and analysis plan knowledge as rationale and reasoning for selecting the following acceptable ranges:</a:t>
            </a:r>
          </a:p>
          <a:p>
            <a:pPr algn="l">
              <a:spcBef>
                <a:spcPts val="0"/>
              </a:spcBef>
              <a:buFont typeface="Arial" panose="020B0604020202020204" pitchFamily="34" charset="0"/>
              <a:buChar char="•"/>
            </a:pPr>
            <a:r>
              <a:rPr lang="en-US" sz="1400" b="1" i="0" noProof="0" dirty="0">
                <a:effectLst/>
              </a:rPr>
              <a:t>Safety</a:t>
            </a:r>
            <a:r>
              <a:rPr lang="en-US" sz="1400" b="0" i="0" noProof="0" dirty="0">
                <a:effectLst/>
              </a:rPr>
              <a:t>: Number of AEs or SAEs of allergic reactions or anaphylaxis related to study drug (</a:t>
            </a:r>
            <a:r>
              <a:rPr lang="en-US" sz="1400" b="1" i="0" noProof="0" dirty="0">
                <a:effectLst/>
              </a:rPr>
              <a:t>A-B%</a:t>
            </a:r>
            <a:r>
              <a:rPr lang="en-US" sz="1400" b="0" i="0" noProof="0" dirty="0">
                <a:effectLst/>
              </a:rPr>
              <a:t>)</a:t>
            </a:r>
          </a:p>
          <a:p>
            <a:pPr algn="l">
              <a:spcBef>
                <a:spcPts val="0"/>
              </a:spcBef>
              <a:buFont typeface="Arial" panose="020B0604020202020204" pitchFamily="34" charset="0"/>
              <a:buChar char="•"/>
            </a:pPr>
            <a:r>
              <a:rPr lang="en-US" sz="1400" b="1" i="0" noProof="0" dirty="0">
                <a:effectLst/>
              </a:rPr>
              <a:t>Early terminations</a:t>
            </a:r>
            <a:r>
              <a:rPr lang="en-US" sz="1400" b="0" i="0" noProof="0" dirty="0">
                <a:effectLst/>
              </a:rPr>
              <a:t>: Number of early terminations prior to week 12 (</a:t>
            </a:r>
            <a:r>
              <a:rPr lang="en-US" sz="1400" b="1" i="0" noProof="0" dirty="0">
                <a:effectLst/>
              </a:rPr>
              <a:t>&lt;C-D%</a:t>
            </a:r>
            <a:r>
              <a:rPr lang="en-US" sz="1400" b="0" i="0" noProof="0" dirty="0">
                <a:effectLst/>
              </a:rPr>
              <a:t>)</a:t>
            </a:r>
          </a:p>
          <a:p>
            <a:pPr algn="l">
              <a:spcBef>
                <a:spcPts val="0"/>
              </a:spcBef>
              <a:buFont typeface="Arial" panose="020B0604020202020204" pitchFamily="34" charset="0"/>
              <a:buChar char="•"/>
            </a:pPr>
            <a:r>
              <a:rPr lang="en-US" sz="1400" b="1" i="0" noProof="0" dirty="0">
                <a:effectLst/>
              </a:rPr>
              <a:t>Endpoints</a:t>
            </a:r>
            <a:r>
              <a:rPr lang="en-US" sz="1400" b="0" i="0" noProof="0" dirty="0">
                <a:effectLst/>
              </a:rPr>
              <a:t>: Number of missed endpoint data (</a:t>
            </a:r>
            <a:r>
              <a:rPr lang="en-US" sz="1400" b="1" i="0" noProof="0" dirty="0">
                <a:effectLst/>
              </a:rPr>
              <a:t>&lt;E-F%</a:t>
            </a:r>
            <a:r>
              <a:rPr lang="en-US" sz="1400" b="0" i="0" noProof="0" dirty="0">
                <a:effectLst/>
              </a:rPr>
              <a:t>)</a:t>
            </a:r>
          </a:p>
          <a:p>
            <a:pPr marL="0" indent="0" algn="l">
              <a:spcBef>
                <a:spcPts val="0"/>
              </a:spcBef>
              <a:buNone/>
            </a:pPr>
            <a:endParaRPr lang="en-US" sz="1400" b="0" i="0" noProof="0" dirty="0">
              <a:effectLst/>
            </a:endParaRPr>
          </a:p>
          <a:p>
            <a:pPr marL="0" indent="0" algn="l">
              <a:spcBef>
                <a:spcPts val="0"/>
              </a:spcBef>
              <a:buNone/>
            </a:pPr>
            <a:r>
              <a:rPr lang="en-US" sz="1400" b="0" i="0" noProof="0" dirty="0">
                <a:effectLst/>
              </a:rPr>
              <a:t>It was determined that these acceptable ranges would be assessed twice monthly at the study level:</a:t>
            </a:r>
          </a:p>
          <a:p>
            <a:pPr algn="l">
              <a:spcBef>
                <a:spcPts val="0"/>
              </a:spcBef>
              <a:buFont typeface="Arial" panose="020B0604020202020204" pitchFamily="34" charset="0"/>
              <a:buChar char="•"/>
            </a:pPr>
            <a:r>
              <a:rPr lang="en-US" sz="1400" b="1" i="0" noProof="0" dirty="0">
                <a:effectLst/>
              </a:rPr>
              <a:t>Safety</a:t>
            </a:r>
            <a:r>
              <a:rPr lang="en-US" sz="1400" b="0" i="0" noProof="0" dirty="0">
                <a:effectLst/>
              </a:rPr>
              <a:t>: </a:t>
            </a:r>
            <a:r>
              <a:rPr lang="en-US" sz="1400" b="1" i="0" noProof="0" dirty="0">
                <a:effectLst/>
              </a:rPr>
              <a:t>G of H participants (I%) </a:t>
            </a:r>
            <a:r>
              <a:rPr lang="en-US" sz="1400" b="0" i="0" noProof="0" dirty="0">
                <a:effectLst/>
              </a:rPr>
              <a:t>in a Phase 1 trial had severe anaphylactic AEs. To ensure close supervision of participants in the Phase 2 trial, an acceptable range of Adverse Events (AEs) or Serious Adverse Events (SAEs) related to study drug that are classified as allergic reactions has been set to between </a:t>
            </a:r>
            <a:r>
              <a:rPr lang="en-US" sz="1400" b="1" i="0" noProof="0" dirty="0">
                <a:effectLst/>
              </a:rPr>
              <a:t>A-B%</a:t>
            </a:r>
            <a:r>
              <a:rPr lang="en-US" sz="1400" b="0" i="0" noProof="0" dirty="0">
                <a:effectLst/>
              </a:rPr>
              <a:t> at the trial level. Central monitoring will flag when the trial has more than </a:t>
            </a:r>
            <a:r>
              <a:rPr lang="en-US" sz="1400" b="1" i="0" noProof="0" dirty="0">
                <a:effectLst/>
              </a:rPr>
              <a:t>J%</a:t>
            </a:r>
            <a:r>
              <a:rPr lang="en-US" sz="1400" b="0" i="0" noProof="0" dirty="0">
                <a:effectLst/>
              </a:rPr>
              <a:t> of participants have had allergic reactions for further evaluation.</a:t>
            </a:r>
          </a:p>
          <a:p>
            <a:pPr algn="l">
              <a:spcBef>
                <a:spcPts val="0"/>
              </a:spcBef>
              <a:buFont typeface="Arial" panose="020B0604020202020204" pitchFamily="34" charset="0"/>
              <a:buChar char="•"/>
            </a:pPr>
            <a:r>
              <a:rPr lang="en-US" sz="1400" b="1" i="0" noProof="0" dirty="0">
                <a:effectLst/>
              </a:rPr>
              <a:t>Early Terminations</a:t>
            </a:r>
            <a:r>
              <a:rPr lang="en-US" sz="1400" b="0" i="0" noProof="0" dirty="0">
                <a:effectLst/>
              </a:rPr>
              <a:t>: In order to ensure appropriate power of the study, to evaluate safety after dosing and efficacy endpoints, the team has established that </a:t>
            </a:r>
            <a:r>
              <a:rPr lang="en-US" sz="1400" b="1" i="0" noProof="0" dirty="0">
                <a:effectLst/>
              </a:rPr>
              <a:t>&lt;C-D%</a:t>
            </a:r>
            <a:r>
              <a:rPr lang="en-US" sz="1400" b="0" i="0" noProof="0" dirty="0">
                <a:effectLst/>
              </a:rPr>
              <a:t> of participants can discontinue prior to Week 12. Central monitoring will flag when the trial has more than </a:t>
            </a:r>
            <a:r>
              <a:rPr lang="en-US" sz="1400" b="1" i="0" noProof="0" dirty="0">
                <a:effectLst/>
              </a:rPr>
              <a:t>K%</a:t>
            </a:r>
            <a:r>
              <a:rPr lang="en-US" sz="1400" b="0" i="0" noProof="0" dirty="0">
                <a:effectLst/>
              </a:rPr>
              <a:t> of participants early terminate prior to week 12 for further evaluation.</a:t>
            </a:r>
          </a:p>
          <a:p>
            <a:pPr algn="l">
              <a:spcBef>
                <a:spcPts val="0"/>
              </a:spcBef>
              <a:buFont typeface="Arial" panose="020B0604020202020204" pitchFamily="34" charset="0"/>
              <a:buChar char="•"/>
            </a:pPr>
            <a:r>
              <a:rPr lang="en-US" sz="1400" b="1" i="0" noProof="0" dirty="0">
                <a:effectLst/>
              </a:rPr>
              <a:t>Endpoints</a:t>
            </a:r>
            <a:r>
              <a:rPr lang="en-US" sz="1400" b="0" i="0" noProof="0" dirty="0">
                <a:effectLst/>
              </a:rPr>
              <a:t>: In order to ensure appropriate power of the study for efficacy, the team has established that missed endpoint data should be between </a:t>
            </a:r>
            <a:r>
              <a:rPr lang="en-US" sz="1400" b="1" i="0" noProof="0" dirty="0">
                <a:effectLst/>
              </a:rPr>
              <a:t>&lt;E-F%</a:t>
            </a:r>
            <a:r>
              <a:rPr lang="en-US" sz="1400" b="0" i="0" noProof="0" dirty="0">
                <a:effectLst/>
              </a:rPr>
              <a:t>. Central monitoring will flag when the trial has more than </a:t>
            </a:r>
            <a:r>
              <a:rPr lang="en-US" sz="1400" b="1" i="0" noProof="0" dirty="0">
                <a:effectLst/>
              </a:rPr>
              <a:t>L%</a:t>
            </a:r>
            <a:r>
              <a:rPr lang="en-US" sz="1400" b="0" i="0" noProof="0" dirty="0">
                <a:effectLst/>
              </a:rPr>
              <a:t> missed endpoint data for further evaluation.</a:t>
            </a:r>
          </a:p>
          <a:p>
            <a:pPr>
              <a:spcBef>
                <a:spcPts val="0"/>
              </a:spcBef>
            </a:pPr>
            <a:endParaRPr lang="en-US" sz="1400" noProof="0" dirty="0"/>
          </a:p>
          <a:p>
            <a:pPr marL="0" indent="0">
              <a:spcBef>
                <a:spcPts val="0"/>
              </a:spcBef>
              <a:buNone/>
            </a:pPr>
            <a:r>
              <a:rPr lang="en-US" sz="1400" b="1" noProof="0" dirty="0"/>
              <a:t>Disclaimer: This use case scenario is illustrative only. Variables have been used instead of actual numbers for demonstration purposes.</a:t>
            </a:r>
          </a:p>
        </p:txBody>
      </p:sp>
      <p:sp>
        <p:nvSpPr>
          <p:cNvPr id="7" name="Text Placeholder 6">
            <a:extLst>
              <a:ext uri="{FF2B5EF4-FFF2-40B4-BE49-F238E27FC236}">
                <a16:creationId xmlns:a16="http://schemas.microsoft.com/office/drawing/2014/main" id="{3B87DB5B-85B1-53A0-857E-1382FD9A14FD}"/>
              </a:ext>
            </a:extLst>
          </p:cNvPr>
          <p:cNvSpPr>
            <a:spLocks noGrp="1"/>
          </p:cNvSpPr>
          <p:nvPr>
            <p:ph type="body" sz="quarter" idx="13"/>
          </p:nvPr>
        </p:nvSpPr>
        <p:spPr/>
        <p:txBody>
          <a:bodyPr/>
          <a:lstStyle/>
          <a:p>
            <a:r>
              <a:rPr lang="en-US" noProof="0" dirty="0"/>
              <a:t>Use Case Scenario</a:t>
            </a:r>
            <a:r>
              <a:rPr lang="en-US" noProof="0" dirty="0">
                <a:solidFill>
                  <a:srgbClr val="FF0000"/>
                </a:solidFill>
              </a:rPr>
              <a:t> </a:t>
            </a:r>
            <a:endParaRPr lang="en-US" noProof="0" dirty="0"/>
          </a:p>
        </p:txBody>
      </p:sp>
      <p:sp>
        <p:nvSpPr>
          <p:cNvPr id="3" name="Slide Number Placeholder 2">
            <a:extLst>
              <a:ext uri="{FF2B5EF4-FFF2-40B4-BE49-F238E27FC236}">
                <a16:creationId xmlns:a16="http://schemas.microsoft.com/office/drawing/2014/main" id="{9C845486-A969-6CDA-1126-0C2036A4A2F8}"/>
              </a:ext>
            </a:extLst>
          </p:cNvPr>
          <p:cNvSpPr>
            <a:spLocks noGrp="1"/>
          </p:cNvSpPr>
          <p:nvPr>
            <p:ph type="sldNum" sz="quarter" idx="14"/>
          </p:nvPr>
        </p:nvSpPr>
        <p:spPr/>
        <p:txBody>
          <a:bodyPr/>
          <a:lstStyle/>
          <a:p>
            <a:fld id="{48F63A3B-78C7-47BE-AE5E-E10140E04643}" type="slidenum">
              <a:rPr lang="en-US" noProof="0" smtClean="0"/>
              <a:pPr/>
              <a:t>6</a:t>
            </a:fld>
            <a:endParaRPr lang="en-US" noProof="0" dirty="0"/>
          </a:p>
        </p:txBody>
      </p:sp>
      <p:sp>
        <p:nvSpPr>
          <p:cNvPr id="5" name="Title 4">
            <a:extLst>
              <a:ext uri="{FF2B5EF4-FFF2-40B4-BE49-F238E27FC236}">
                <a16:creationId xmlns:a16="http://schemas.microsoft.com/office/drawing/2014/main" id="{4AFDAF63-1350-8D39-E7FB-3F2B0E95C69B}"/>
              </a:ext>
            </a:extLst>
          </p:cNvPr>
          <p:cNvSpPr>
            <a:spLocks noGrp="1"/>
          </p:cNvSpPr>
          <p:nvPr>
            <p:ph type="title"/>
          </p:nvPr>
        </p:nvSpPr>
        <p:spPr/>
        <p:txBody>
          <a:bodyPr/>
          <a:lstStyle/>
          <a:p>
            <a:r>
              <a:rPr lang="en-US" noProof="0" dirty="0"/>
              <a:t>Sample Development and Application of Acceptable Ranges</a:t>
            </a:r>
          </a:p>
        </p:txBody>
      </p:sp>
    </p:spTree>
    <p:extLst>
      <p:ext uri="{BB962C8B-B14F-4D97-AF65-F5344CB8AC3E}">
        <p14:creationId xmlns:p14="http://schemas.microsoft.com/office/powerpoint/2010/main" val="2757456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2669647-4DFE-3B56-8B7E-92C8A7E4F850}"/>
              </a:ext>
            </a:extLst>
          </p:cNvPr>
          <p:cNvSpPr>
            <a:spLocks noGrp="1"/>
          </p:cNvSpPr>
          <p:nvPr>
            <p:ph type="sldNum" sz="quarter" idx="10"/>
          </p:nvPr>
        </p:nvSpPr>
        <p:spPr/>
        <p:txBody>
          <a:bodyPr/>
          <a:lstStyle/>
          <a:p>
            <a:fld id="{48F63A3B-78C7-47BE-AE5E-E10140E04643}" type="slidenum">
              <a:rPr lang="en-US" noProof="0" smtClean="0"/>
              <a:pPr/>
              <a:t>7</a:t>
            </a:fld>
            <a:endParaRPr lang="en-US" noProof="0" dirty="0"/>
          </a:p>
        </p:txBody>
      </p:sp>
      <p:sp>
        <p:nvSpPr>
          <p:cNvPr id="6" name="Title 5">
            <a:extLst>
              <a:ext uri="{FF2B5EF4-FFF2-40B4-BE49-F238E27FC236}">
                <a16:creationId xmlns:a16="http://schemas.microsoft.com/office/drawing/2014/main" id="{2C8A916E-AC05-0309-5579-C23E929C1B3B}"/>
              </a:ext>
            </a:extLst>
          </p:cNvPr>
          <p:cNvSpPr>
            <a:spLocks noGrp="1"/>
          </p:cNvSpPr>
          <p:nvPr>
            <p:ph type="title"/>
          </p:nvPr>
        </p:nvSpPr>
        <p:spPr/>
        <p:txBody>
          <a:bodyPr/>
          <a:lstStyle/>
          <a:p>
            <a:r>
              <a:rPr lang="en-US" noProof="0" dirty="0"/>
              <a:t>Tips for Implementing Acceptable Ranges in Clinical Trials </a:t>
            </a:r>
          </a:p>
        </p:txBody>
      </p:sp>
      <p:graphicFrame>
        <p:nvGraphicFramePr>
          <p:cNvPr id="9" name="Diagram 8">
            <a:extLst>
              <a:ext uri="{FF2B5EF4-FFF2-40B4-BE49-F238E27FC236}">
                <a16:creationId xmlns:a16="http://schemas.microsoft.com/office/drawing/2014/main" id="{FDCDE755-B1AB-57E0-813E-87A39D425C46}"/>
              </a:ext>
            </a:extLst>
          </p:cNvPr>
          <p:cNvGraphicFramePr/>
          <p:nvPr>
            <p:extLst>
              <p:ext uri="{D42A27DB-BD31-4B8C-83A1-F6EECF244321}">
                <p14:modId xmlns:p14="http://schemas.microsoft.com/office/powerpoint/2010/main" val="507678313"/>
              </p:ext>
            </p:extLst>
          </p:nvPr>
        </p:nvGraphicFramePr>
        <p:xfrm>
          <a:off x="765244" y="1275080"/>
          <a:ext cx="10779057" cy="4307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TextBox 12">
            <a:extLst>
              <a:ext uri="{FF2B5EF4-FFF2-40B4-BE49-F238E27FC236}">
                <a16:creationId xmlns:a16="http://schemas.microsoft.com/office/drawing/2014/main" id="{6FCBB06C-42BF-ACDB-74E8-4C7399289C59}"/>
              </a:ext>
            </a:extLst>
          </p:cNvPr>
          <p:cNvSpPr txBox="1"/>
          <p:nvPr/>
        </p:nvSpPr>
        <p:spPr>
          <a:xfrm>
            <a:off x="647699" y="5511076"/>
            <a:ext cx="10966452" cy="461665"/>
          </a:xfrm>
          <a:prstGeom prst="rect">
            <a:avLst/>
          </a:prstGeom>
          <a:noFill/>
        </p:spPr>
        <p:txBody>
          <a:bodyPr wrap="square">
            <a:spAutoFit/>
          </a:bodyPr>
          <a:lstStyle/>
          <a:p>
            <a:pPr algn="l"/>
            <a:r>
              <a:rPr lang="en-US" sz="1200" b="1" noProof="0" dirty="0">
                <a:effectLst/>
              </a:rPr>
              <a:t>NOTE: The list of tips set out above is non-exhaustive and not intended for use as a checklist. There may be other points that a company may want or need to consider.</a:t>
            </a:r>
            <a:endParaRPr lang="en-US" sz="1200" b="1" noProof="0" dirty="0"/>
          </a:p>
        </p:txBody>
      </p:sp>
    </p:spTree>
    <p:extLst>
      <p:ext uri="{BB962C8B-B14F-4D97-AF65-F5344CB8AC3E}">
        <p14:creationId xmlns:p14="http://schemas.microsoft.com/office/powerpoint/2010/main" val="30162760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C56BB63-786E-19D8-B017-9FD2726AD30E}"/>
              </a:ext>
            </a:extLst>
          </p:cNvPr>
          <p:cNvSpPr>
            <a:spLocks noGrp="1"/>
          </p:cNvSpPr>
          <p:nvPr>
            <p:ph idx="1"/>
          </p:nvPr>
        </p:nvSpPr>
        <p:spPr>
          <a:xfrm>
            <a:off x="777240" y="1166648"/>
            <a:ext cx="10793550" cy="4776952"/>
          </a:xfrm>
        </p:spPr>
        <p:txBody>
          <a:bodyPr lIns="0" tIns="45720" rIns="91440" bIns="45720" anchor="t"/>
          <a:lstStyle/>
          <a:p>
            <a:pPr lvl="1">
              <a:spcAft>
                <a:spcPts val="1200"/>
              </a:spcAft>
              <a:buFont typeface="Arial" panose="020B0604020202020204" pitchFamily="34" charset="0"/>
              <a:buChar char="•"/>
            </a:pPr>
            <a:r>
              <a:rPr lang="en-US" sz="1400" b="1" noProof="0" dirty="0">
                <a:cs typeface="Calibri Light"/>
              </a:rPr>
              <a:t>Flexibility:</a:t>
            </a:r>
            <a:endParaRPr lang="en-US" noProof="0" dirty="0"/>
          </a:p>
          <a:p>
            <a:pPr lvl="2">
              <a:spcAft>
                <a:spcPts val="1200"/>
              </a:spcAft>
              <a:buFont typeface="Wingdings" panose="020B0604020202020204" pitchFamily="34" charset="0"/>
              <a:buChar char="§"/>
            </a:pPr>
            <a:r>
              <a:rPr lang="en-US" sz="1400" noProof="0" dirty="0">
                <a:cs typeface="Calibri Light"/>
              </a:rPr>
              <a:t>Acceptable ranges provide greater flexibility by acknowledging that variability is inherent in clinical trials, especially in complex or multi-regional studies. It allows for a more realistic approach where minor deviations from the protocol that do not affect trial outcomes can be tolerated.</a:t>
            </a:r>
            <a:endParaRPr lang="en-US" noProof="0" dirty="0"/>
          </a:p>
          <a:p>
            <a:pPr lvl="2">
              <a:spcAft>
                <a:spcPts val="1200"/>
              </a:spcAft>
              <a:buFont typeface="Wingdings" panose="020B0604020202020204" pitchFamily="34" charset="0"/>
              <a:buChar char="§"/>
            </a:pPr>
            <a:r>
              <a:rPr lang="en-US" sz="1400" noProof="0" dirty="0">
                <a:cs typeface="Calibri Light"/>
              </a:rPr>
              <a:t>Modern trials are increasingly using innovative designs that involve continuous modifications based on interim results and/or may be complex, such as those involving multiple treatment arms or variable dosing. Acceptable ranges offer the flexibility needed to manage such trials, where rigid predefined limits might not be appropriate.</a:t>
            </a:r>
          </a:p>
          <a:p>
            <a:pPr lvl="1">
              <a:spcAft>
                <a:spcPts val="1200"/>
              </a:spcAft>
              <a:buFont typeface="Arial" panose="020B0604020202020204" pitchFamily="34" charset="0"/>
              <a:buChar char="•"/>
            </a:pPr>
            <a:r>
              <a:rPr lang="en-US" sz="1400" b="1" noProof="0" dirty="0">
                <a:cs typeface="Calibri Light"/>
              </a:rPr>
              <a:t>Dynamic Monitoring: </a:t>
            </a:r>
            <a:r>
              <a:rPr lang="en-US" sz="1400" noProof="0" dirty="0">
                <a:cs typeface="Calibri Light"/>
              </a:rPr>
              <a:t>Acceptable ranges enable sponsors (and study teams) to adjust monitoring thresholds based on evolving trial data. This means that corrective actions can be better aligned with the real-time needs of the trial rather than being triggered by rigid, predefined limits.</a:t>
            </a:r>
          </a:p>
          <a:p>
            <a:pPr lvl="1">
              <a:spcAft>
                <a:spcPts val="1200"/>
              </a:spcAft>
              <a:buFont typeface="Arial" panose="020B0604020202020204" pitchFamily="34" charset="0"/>
              <a:buChar char="•"/>
            </a:pPr>
            <a:r>
              <a:rPr lang="en-US" sz="1400" b="1" noProof="0" dirty="0">
                <a:cs typeface="Calibri Light"/>
              </a:rPr>
              <a:t>Real-Time Risk Management: </a:t>
            </a:r>
            <a:r>
              <a:rPr lang="en-US" sz="1400" noProof="0" dirty="0">
                <a:cs typeface="Calibri Light"/>
              </a:rPr>
              <a:t>This approach fosters a more holistic assessment of trial risks by promoting continuous risk evaluation and decision-making, leading to more proactive and prioritized trial oversight. Noncritical deviations can be managed within appropriate parameters without triggering unnecessary alarms.</a:t>
            </a:r>
          </a:p>
          <a:p>
            <a:pPr lvl="1">
              <a:spcAft>
                <a:spcPts val="1200"/>
              </a:spcAft>
              <a:buFont typeface="Arial" panose="020B0604020202020204" pitchFamily="34" charset="0"/>
              <a:buChar char="•"/>
            </a:pPr>
            <a:r>
              <a:rPr lang="en-US" sz="1400" b="1" noProof="0" dirty="0">
                <a:cs typeface="Calibri Light"/>
              </a:rPr>
              <a:t>Trial Quality: </a:t>
            </a:r>
            <a:r>
              <a:rPr lang="en-US" sz="1400" noProof="0" dirty="0">
                <a:cs typeface="Calibri Light"/>
              </a:rPr>
              <a:t>As noted in Appendix B, "Building adaptability into the protocol, for example, by including acceptable ranges for specific protocol provisions, can reduce the number of deviations or in some instances the requirement for a protocol amendment." </a:t>
            </a:r>
            <a:endParaRPr lang="en-US" noProof="0" dirty="0"/>
          </a:p>
          <a:p>
            <a:pPr lvl="1">
              <a:spcAft>
                <a:spcPts val="1200"/>
              </a:spcAft>
              <a:buFont typeface="Arial"/>
              <a:buChar char="•"/>
            </a:pPr>
            <a:endParaRPr lang="en-US" sz="1400" noProof="0" dirty="0"/>
          </a:p>
          <a:p>
            <a:pPr>
              <a:spcAft>
                <a:spcPts val="1200"/>
              </a:spcAft>
            </a:pPr>
            <a:endParaRPr lang="en-US" sz="1400" noProof="0" dirty="0"/>
          </a:p>
          <a:p>
            <a:pPr>
              <a:spcAft>
                <a:spcPts val="1200"/>
              </a:spcAft>
            </a:pPr>
            <a:endParaRPr lang="en-US" sz="1400" noProof="0" dirty="0"/>
          </a:p>
        </p:txBody>
      </p:sp>
      <p:sp>
        <p:nvSpPr>
          <p:cNvPr id="3" name="Slide Number Placeholder 2">
            <a:extLst>
              <a:ext uri="{FF2B5EF4-FFF2-40B4-BE49-F238E27FC236}">
                <a16:creationId xmlns:a16="http://schemas.microsoft.com/office/drawing/2014/main" id="{5217FA4B-9955-2D5F-2760-994DCAAFD57C}"/>
              </a:ext>
            </a:extLst>
          </p:cNvPr>
          <p:cNvSpPr>
            <a:spLocks noGrp="1"/>
          </p:cNvSpPr>
          <p:nvPr>
            <p:ph type="sldNum" sz="quarter" idx="10"/>
          </p:nvPr>
        </p:nvSpPr>
        <p:spPr>
          <a:xfrm>
            <a:off x="11614151" y="6334276"/>
            <a:ext cx="440804" cy="285600"/>
          </a:xfrm>
        </p:spPr>
        <p:txBody>
          <a:bodyPr/>
          <a:lstStyle/>
          <a:p>
            <a:fld id="{48F63A3B-78C7-47BE-AE5E-E10140E04643}" type="slidenum">
              <a:rPr lang="en-US" noProof="0" smtClean="0"/>
              <a:pPr/>
              <a:t>8</a:t>
            </a:fld>
            <a:endParaRPr lang="en-US" noProof="0" dirty="0"/>
          </a:p>
        </p:txBody>
      </p:sp>
      <p:sp>
        <p:nvSpPr>
          <p:cNvPr id="4" name="Title 3">
            <a:extLst>
              <a:ext uri="{FF2B5EF4-FFF2-40B4-BE49-F238E27FC236}">
                <a16:creationId xmlns:a16="http://schemas.microsoft.com/office/drawing/2014/main" id="{C0EDD254-0009-7F13-DEA6-D4391E77CAB2}"/>
              </a:ext>
            </a:extLst>
          </p:cNvPr>
          <p:cNvSpPr>
            <a:spLocks noGrp="1"/>
          </p:cNvSpPr>
          <p:nvPr>
            <p:ph type="title"/>
          </p:nvPr>
        </p:nvSpPr>
        <p:spPr>
          <a:xfrm>
            <a:off x="765243" y="425861"/>
            <a:ext cx="10779058" cy="387798"/>
          </a:xfrm>
        </p:spPr>
        <p:txBody>
          <a:bodyPr/>
          <a:lstStyle/>
          <a:p>
            <a:r>
              <a:rPr lang="en-US" noProof="0" dirty="0"/>
              <a:t>Potential Benefits of Implementing Acceptable Ranges</a:t>
            </a:r>
          </a:p>
        </p:txBody>
      </p:sp>
    </p:spTree>
    <p:extLst>
      <p:ext uri="{BB962C8B-B14F-4D97-AF65-F5344CB8AC3E}">
        <p14:creationId xmlns:p14="http://schemas.microsoft.com/office/powerpoint/2010/main" val="26437247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C56BB63-786E-19D8-B017-9FD2726AD30E}"/>
              </a:ext>
            </a:extLst>
          </p:cNvPr>
          <p:cNvSpPr>
            <a:spLocks noGrp="1"/>
          </p:cNvSpPr>
          <p:nvPr>
            <p:ph idx="1"/>
          </p:nvPr>
        </p:nvSpPr>
        <p:spPr>
          <a:xfrm>
            <a:off x="777240" y="1166648"/>
            <a:ext cx="10793550" cy="4776952"/>
          </a:xfrm>
        </p:spPr>
        <p:txBody>
          <a:bodyPr lIns="0" tIns="45720" rIns="91440" bIns="45720" anchor="t"/>
          <a:lstStyle/>
          <a:p>
            <a:pPr lvl="1">
              <a:spcAft>
                <a:spcPts val="1200"/>
              </a:spcAft>
              <a:buFont typeface="Arial" panose="020B0604020202020204" pitchFamily="34" charset="0"/>
              <a:buChar char="•"/>
            </a:pPr>
            <a:r>
              <a:rPr lang="en-US" sz="1400" b="1" noProof="0" dirty="0"/>
              <a:t>Requires Study-specific Customization: </a:t>
            </a:r>
            <a:r>
              <a:rPr lang="en-US" sz="1400" noProof="0" dirty="0"/>
              <a:t>Unlike QTLs, which were perceived to be too narrow and ridged, acceptable ranges are intended to be more flexible and can differ across trials and even within different phases of the same trial. Establishing standardized criteria for these ranges may be challenging due to various factors, which may include therapeutic area, trial phase, or multi-national trials where variations in practice may exist.</a:t>
            </a:r>
          </a:p>
          <a:p>
            <a:pPr lvl="1">
              <a:spcAft>
                <a:spcPts val="1200"/>
              </a:spcAft>
              <a:buFont typeface="Arial" panose="020B0604020202020204" pitchFamily="34" charset="0"/>
              <a:buChar char="•"/>
            </a:pPr>
            <a:r>
              <a:rPr lang="en-US" sz="1400" b="1" noProof="0" dirty="0"/>
              <a:t>Requires Real-time Data Analysis: </a:t>
            </a:r>
            <a:r>
              <a:rPr lang="en-US" sz="1400" noProof="0" dirty="0"/>
              <a:t>The acceptable ranges approach requires real-time monitoring and the ability to quickly adapt as new data emerges. This may require enhanced integration of data from different types of systems and dedicated teams capable of monitoring multiple parameters continuously and adjusting acceptable ranges accordingly.</a:t>
            </a:r>
          </a:p>
          <a:p>
            <a:pPr lvl="1">
              <a:spcAft>
                <a:spcPts val="1200"/>
              </a:spcAft>
              <a:buFont typeface="Arial" panose="020B0604020202020204" pitchFamily="34" charset="0"/>
              <a:buChar char="•"/>
            </a:pPr>
            <a:r>
              <a:rPr lang="en-US" sz="1400" b="1" noProof="0" dirty="0"/>
              <a:t>Training and Expertise: </a:t>
            </a:r>
            <a:r>
              <a:rPr lang="en-US" sz="1400" noProof="0" dirty="0"/>
              <a:t>Trial staff, including monitors (e.g., statisticians, central/on-site monitors, medical monitors, CRAs etc.), investigators, sponsors, and service providers, will need to develop new competencies </a:t>
            </a:r>
            <a:r>
              <a:rPr lang="en-US" sz="1400" noProof="0" dirty="0">
                <a:effectLst/>
              </a:rPr>
              <a:t>to manage acceptable ranges with a clear understanding of how this new method is working to assure and control the quality of clinical trials.</a:t>
            </a:r>
            <a:r>
              <a:rPr lang="en-US" sz="1400" noProof="0" dirty="0"/>
              <a:t> </a:t>
            </a:r>
          </a:p>
          <a:p>
            <a:pPr lvl="1">
              <a:spcAft>
                <a:spcPts val="1200"/>
              </a:spcAft>
              <a:buFont typeface="Arial" panose="020B0604020202020204" pitchFamily="34" charset="0"/>
              <a:buChar char="•"/>
            </a:pPr>
            <a:r>
              <a:rPr lang="en-US" sz="1400" b="1" noProof="0" dirty="0"/>
              <a:t>Regulatory Alignment: </a:t>
            </a:r>
            <a:r>
              <a:rPr lang="en-US" sz="1400" noProof="0" dirty="0"/>
              <a:t>Regulators may find it challenging to assess whether sponsors are effectively managing acceptable ranges, as the flexible nature of these ranges means fewer clear-cut thresholds for compliance. Regulatory bodies will need to evolve their review and inspection processes to account for this shift.</a:t>
            </a:r>
          </a:p>
          <a:p>
            <a:pPr lvl="1">
              <a:spcAft>
                <a:spcPts val="1200"/>
              </a:spcAft>
              <a:buFont typeface="Arial" panose="020B0604020202020204" pitchFamily="34" charset="0"/>
              <a:buChar char="•"/>
            </a:pPr>
            <a:r>
              <a:rPr lang="en-US" sz="1400" b="1" noProof="0" dirty="0"/>
              <a:t>Change Management: </a:t>
            </a:r>
            <a:r>
              <a:rPr lang="en-US" sz="1400" noProof="0" dirty="0"/>
              <a:t>Organizations that are used to working with predefined QTLs may find it difficult to shift to a more flexible and adaptive model. This change may require additional resources and adjustments in mindset, processes, and systems. </a:t>
            </a:r>
          </a:p>
          <a:p>
            <a:pPr lvl="1">
              <a:spcAft>
                <a:spcPts val="1200"/>
              </a:spcAft>
            </a:pPr>
            <a:endParaRPr lang="en-US" sz="1400" noProof="0" dirty="0"/>
          </a:p>
          <a:p>
            <a:pPr>
              <a:spcAft>
                <a:spcPts val="1200"/>
              </a:spcAft>
            </a:pPr>
            <a:endParaRPr lang="en-US" sz="1400" noProof="0" dirty="0"/>
          </a:p>
          <a:p>
            <a:pPr>
              <a:spcAft>
                <a:spcPts val="1200"/>
              </a:spcAft>
            </a:pPr>
            <a:endParaRPr lang="en-US" sz="1400" noProof="0" dirty="0"/>
          </a:p>
        </p:txBody>
      </p:sp>
      <p:sp>
        <p:nvSpPr>
          <p:cNvPr id="3" name="Slide Number Placeholder 2">
            <a:extLst>
              <a:ext uri="{FF2B5EF4-FFF2-40B4-BE49-F238E27FC236}">
                <a16:creationId xmlns:a16="http://schemas.microsoft.com/office/drawing/2014/main" id="{5217FA4B-9955-2D5F-2760-994DCAAFD57C}"/>
              </a:ext>
            </a:extLst>
          </p:cNvPr>
          <p:cNvSpPr>
            <a:spLocks noGrp="1"/>
          </p:cNvSpPr>
          <p:nvPr>
            <p:ph type="sldNum" sz="quarter" idx="10"/>
          </p:nvPr>
        </p:nvSpPr>
        <p:spPr>
          <a:xfrm>
            <a:off x="11614151" y="6334276"/>
            <a:ext cx="440804" cy="285600"/>
          </a:xfrm>
        </p:spPr>
        <p:txBody>
          <a:bodyPr/>
          <a:lstStyle/>
          <a:p>
            <a:fld id="{48F63A3B-78C7-47BE-AE5E-E10140E04643}" type="slidenum">
              <a:rPr lang="en-US" noProof="0" smtClean="0"/>
              <a:pPr/>
              <a:t>9</a:t>
            </a:fld>
            <a:endParaRPr lang="en-US" noProof="0" dirty="0"/>
          </a:p>
        </p:txBody>
      </p:sp>
      <p:sp>
        <p:nvSpPr>
          <p:cNvPr id="4" name="Title 3">
            <a:extLst>
              <a:ext uri="{FF2B5EF4-FFF2-40B4-BE49-F238E27FC236}">
                <a16:creationId xmlns:a16="http://schemas.microsoft.com/office/drawing/2014/main" id="{C0EDD254-0009-7F13-DEA6-D4391E77CAB2}"/>
              </a:ext>
            </a:extLst>
          </p:cNvPr>
          <p:cNvSpPr>
            <a:spLocks noGrp="1"/>
          </p:cNvSpPr>
          <p:nvPr>
            <p:ph type="title"/>
          </p:nvPr>
        </p:nvSpPr>
        <p:spPr>
          <a:xfrm>
            <a:off x="765243" y="425861"/>
            <a:ext cx="10779058" cy="387798"/>
          </a:xfrm>
        </p:spPr>
        <p:txBody>
          <a:bodyPr/>
          <a:lstStyle/>
          <a:p>
            <a:r>
              <a:rPr lang="en-US" noProof="0" dirty="0"/>
              <a:t>Potential Challenges of Implementing Acceptable Ranges</a:t>
            </a:r>
          </a:p>
        </p:txBody>
      </p:sp>
    </p:spTree>
    <p:extLst>
      <p:ext uri="{BB962C8B-B14F-4D97-AF65-F5344CB8AC3E}">
        <p14:creationId xmlns:p14="http://schemas.microsoft.com/office/powerpoint/2010/main" val="18023278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C56BB63-786E-19D8-B017-9FD2726AD30E}"/>
              </a:ext>
            </a:extLst>
          </p:cNvPr>
          <p:cNvSpPr>
            <a:spLocks noGrp="1"/>
          </p:cNvSpPr>
          <p:nvPr>
            <p:ph idx="1"/>
          </p:nvPr>
        </p:nvSpPr>
        <p:spPr>
          <a:xfrm>
            <a:off x="777240" y="1166648"/>
            <a:ext cx="10793550" cy="4776952"/>
          </a:xfrm>
        </p:spPr>
        <p:txBody>
          <a:bodyPr lIns="0" tIns="45720" rIns="91440" bIns="45720" anchor="t"/>
          <a:lstStyle/>
          <a:p>
            <a:pPr marL="0" indent="0">
              <a:buNone/>
            </a:pPr>
            <a:r>
              <a:rPr lang="en-US" noProof="0" dirty="0"/>
              <a:t>The implementation of acceptable ranges in ICH E6(R3) introduces a more flexible, adaptive approach to risk-based quality management in clinical trials. </a:t>
            </a:r>
          </a:p>
          <a:p>
            <a:r>
              <a:rPr lang="en-US" noProof="0" dirty="0"/>
              <a:t>This approach emphasizes meaningful responses to deviations, prioritizing participant safety and trial integrity.</a:t>
            </a:r>
          </a:p>
          <a:p>
            <a:r>
              <a:rPr lang="en-US" noProof="0" dirty="0"/>
              <a:t>Resources can be focused on significant risks, reducing unnecessary interventions and administrative burdens associated with minor deviations. </a:t>
            </a:r>
          </a:p>
          <a:p>
            <a:r>
              <a:rPr lang="en-US" noProof="0" dirty="0"/>
              <a:t>Acceptable ranges may work well for complex and adaptive trials, enabling more tailored and context-specific quality management.</a:t>
            </a:r>
          </a:p>
          <a:p>
            <a:endParaRPr lang="en-US" noProof="0" dirty="0"/>
          </a:p>
          <a:p>
            <a:pPr marL="0" indent="0">
              <a:buNone/>
            </a:pPr>
            <a:r>
              <a:rPr lang="en-US" noProof="0" dirty="0"/>
              <a:t>However, with this increased flexibility may come some challenges. </a:t>
            </a:r>
          </a:p>
          <a:p>
            <a:r>
              <a:rPr lang="en-US" noProof="0" dirty="0"/>
              <a:t>Study teams will need to be able to define acceptable ranges, ensure consistent monitoring and manage data and trial risks on an ongoing basis. </a:t>
            </a:r>
          </a:p>
          <a:p>
            <a:r>
              <a:rPr lang="en-US" noProof="0" dirty="0"/>
              <a:t>Regulatory agencies will need to align on expectations and documentation requirements. </a:t>
            </a:r>
          </a:p>
          <a:p>
            <a:r>
              <a:rPr lang="en-US" noProof="0" dirty="0"/>
              <a:t>Sponsors and trial teams will need to invest in new competencies, technology, and processes to address these challenges effectively while maintaining participant safety and trial integrity.</a:t>
            </a:r>
          </a:p>
          <a:p>
            <a:endParaRPr lang="en-US" noProof="0" dirty="0"/>
          </a:p>
        </p:txBody>
      </p:sp>
      <p:sp>
        <p:nvSpPr>
          <p:cNvPr id="3" name="Slide Number Placeholder 2">
            <a:extLst>
              <a:ext uri="{FF2B5EF4-FFF2-40B4-BE49-F238E27FC236}">
                <a16:creationId xmlns:a16="http://schemas.microsoft.com/office/drawing/2014/main" id="{5217FA4B-9955-2D5F-2760-994DCAAFD57C}"/>
              </a:ext>
            </a:extLst>
          </p:cNvPr>
          <p:cNvSpPr>
            <a:spLocks noGrp="1"/>
          </p:cNvSpPr>
          <p:nvPr>
            <p:ph type="sldNum" sz="quarter" idx="10"/>
          </p:nvPr>
        </p:nvSpPr>
        <p:spPr>
          <a:xfrm>
            <a:off x="11614151" y="6334276"/>
            <a:ext cx="440804" cy="285600"/>
          </a:xfrm>
        </p:spPr>
        <p:txBody>
          <a:bodyPr/>
          <a:lstStyle/>
          <a:p>
            <a:fld id="{48F63A3B-78C7-47BE-AE5E-E10140E04643}" type="slidenum">
              <a:rPr lang="en-US" noProof="0" smtClean="0"/>
              <a:pPr/>
              <a:t>10</a:t>
            </a:fld>
            <a:endParaRPr lang="en-US" noProof="0" dirty="0"/>
          </a:p>
        </p:txBody>
      </p:sp>
      <p:sp>
        <p:nvSpPr>
          <p:cNvPr id="4" name="Title 3">
            <a:extLst>
              <a:ext uri="{FF2B5EF4-FFF2-40B4-BE49-F238E27FC236}">
                <a16:creationId xmlns:a16="http://schemas.microsoft.com/office/drawing/2014/main" id="{C0EDD254-0009-7F13-DEA6-D4391E77CAB2}"/>
              </a:ext>
            </a:extLst>
          </p:cNvPr>
          <p:cNvSpPr>
            <a:spLocks noGrp="1"/>
          </p:cNvSpPr>
          <p:nvPr>
            <p:ph type="title"/>
          </p:nvPr>
        </p:nvSpPr>
        <p:spPr>
          <a:xfrm>
            <a:off x="765243" y="425861"/>
            <a:ext cx="10779058" cy="387798"/>
          </a:xfrm>
        </p:spPr>
        <p:txBody>
          <a:bodyPr/>
          <a:lstStyle/>
          <a:p>
            <a:r>
              <a:rPr lang="en-US" noProof="0" dirty="0"/>
              <a:t>Summary and Closing Remarks</a:t>
            </a:r>
          </a:p>
        </p:txBody>
      </p:sp>
    </p:spTree>
    <p:extLst>
      <p:ext uri="{BB962C8B-B14F-4D97-AF65-F5344CB8AC3E}">
        <p14:creationId xmlns:p14="http://schemas.microsoft.com/office/powerpoint/2010/main" val="1167705840"/>
      </p:ext>
    </p:extLst>
  </p:cSld>
  <p:clrMapOvr>
    <a:masterClrMapping/>
  </p:clrMapOvr>
</p:sld>
</file>

<file path=ppt/theme/theme1.xml><?xml version="1.0" encoding="utf-8"?>
<a:theme xmlns:a="http://schemas.openxmlformats.org/drawingml/2006/main" name="Transcelerate theme">
  <a:themeElements>
    <a:clrScheme name="Transcelerate 6">
      <a:dk1>
        <a:srgbClr val="575757"/>
      </a:dk1>
      <a:lt1>
        <a:srgbClr val="FFFFFF"/>
      </a:lt1>
      <a:dk2>
        <a:srgbClr val="145E99"/>
      </a:dk2>
      <a:lt2>
        <a:srgbClr val="E7E6E6"/>
      </a:lt2>
      <a:accent1>
        <a:srgbClr val="00AEEF"/>
      </a:accent1>
      <a:accent2>
        <a:srgbClr val="F35F1A"/>
      </a:accent2>
      <a:accent3>
        <a:srgbClr val="FAB324"/>
      </a:accent3>
      <a:accent4>
        <a:srgbClr val="FA8E23"/>
      </a:accent4>
      <a:accent5>
        <a:srgbClr val="BD3870"/>
      </a:accent5>
      <a:accent6>
        <a:srgbClr val="DF9041"/>
      </a:accent6>
      <a:hlink>
        <a:srgbClr val="BB4D38"/>
      </a:hlink>
      <a:folHlink>
        <a:srgbClr val="BB4D38"/>
      </a:folHlink>
    </a:clrScheme>
    <a:fontScheme name="Test">
      <a:majorFont>
        <a:latin typeface="Century Gothic Bold"/>
        <a:ea typeface=""/>
        <a:cs typeface=""/>
      </a:majorFont>
      <a:minorFont>
        <a:latin typeface="Century Gothic Regular"/>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ed4d0e4-03dd-45e7-99fb-f1500af2840d">
      <Terms xmlns="http://schemas.microsoft.com/office/infopath/2007/PartnerControls"/>
    </lcf76f155ced4ddcb4097134ff3c332f>
    <TaxCatchAll xmlns="4ae44154-5659-4d81-8bdd-f69e2d7ec87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D9D08E4BA8ECB48BF5502C31409DC93" ma:contentTypeVersion="12" ma:contentTypeDescription="Create a new document." ma:contentTypeScope="" ma:versionID="fadaee1fbf0c8c38cefd53246f35742e">
  <xsd:schema xmlns:xsd="http://www.w3.org/2001/XMLSchema" xmlns:xs="http://www.w3.org/2001/XMLSchema" xmlns:p="http://schemas.microsoft.com/office/2006/metadata/properties" xmlns:ns2="aed4d0e4-03dd-45e7-99fb-f1500af2840d" xmlns:ns3="4ae44154-5659-4d81-8bdd-f69e2d7ec87c" targetNamespace="http://schemas.microsoft.com/office/2006/metadata/properties" ma:root="true" ma:fieldsID="08a693b1f218ccebeaa51f365803e3da" ns2:_="" ns3:_="">
    <xsd:import namespace="aed4d0e4-03dd-45e7-99fb-f1500af2840d"/>
    <xsd:import namespace="4ae44154-5659-4d81-8bdd-f69e2d7ec87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d4d0e4-03dd-45e7-99fb-f1500af2840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c1f892c3-2a32-493b-9444-671e63b5b40d"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ae44154-5659-4d81-8bdd-f69e2d7ec87c"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9fdab20d-5238-4384-b10c-b360ac9fef86}" ma:internalName="TaxCatchAll" ma:showField="CatchAllData" ma:web="4ae44154-5659-4d81-8bdd-f69e2d7ec87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ct:contentTypeSchema xmlns:ct="http://schemas.microsoft.com/office/2006/metadata/contentType" xmlns:ma="http://schemas.microsoft.com/office/2006/metadata/properties/metaAttributes" ct:_="" ma:_="" ma:contentTypeName="Document" ma:contentTypeID="0x010100C4F526A13243194FA8F09A03F0583CCB" ma:contentTypeVersion="51" ma:contentTypeDescription="Create a new document." ma:contentTypeScope="" ma:versionID="b7824a4099b7bcce69f1e0ad95550153">
  <xsd:schema xmlns:xsd="http://www.w3.org/2001/XMLSchema" xmlns:xs="http://www.w3.org/2001/XMLSchema" xmlns:p="http://schemas.microsoft.com/office/2006/metadata/properties" xmlns:ns2="1e6ce477-9493-4a39-9848-d11bef8e2276" xmlns:ns3="1f6e07cd-bccb-4877-8b69-79a3857c1445" targetNamespace="http://schemas.microsoft.com/office/2006/metadata/properties" ma:root="true" ma:fieldsID="fc253ea7d899659fa823aabc1696eeb6" ns2:_="" ns3:_="">
    <xsd:import namespace="1e6ce477-9493-4a39-9848-d11bef8e2276"/>
    <xsd:import namespace="1f6e07cd-bccb-4877-8b69-79a3857c1445"/>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bjectDetectorVersions" minOccurs="0"/>
                <xsd:element ref="ns3:MediaLengthInSeconds" minOccurs="0"/>
                <xsd:element ref="ns3:lcf76f155ced4ddcb4097134ff3c332f" minOccurs="0"/>
                <xsd:element ref="ns2:TaxCatchAll" minOccurs="0"/>
                <xsd:element ref="ns3:MediaServiceOCR"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6ce477-9493-4a39-9848-d11bef8e227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3" nillable="true" ma:displayName="Taxonomy Catch All Column" ma:hidden="true" ma:list="{be0793bb-0728-4a2d-8136-ce73b07e7b1b}" ma:internalName="TaxCatchAll" ma:showField="CatchAllData" ma:web="1e6ce477-9493-4a39-9848-d11bef8e227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f6e07cd-bccb-4877-8b69-79a3857c1445"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5db1aa9-94f2-4e66-8194-7ffc0092fda7" ma:termSetId="09814cd3-568e-fe90-9814-8d621ff8fb84" ma:anchorId="fba54fb3-c3e1-fe81-a776-ca4b69148c4d" ma:open="true" ma:isKeyword="false">
      <xsd:complexType>
        <xsd:sequence>
          <xsd:element ref="pc:Terms" minOccurs="0" maxOccurs="1"/>
        </xsd:sequence>
      </xsd:complexType>
    </xsd:element>
    <xsd:element name="MediaServiceOCR" ma:index="24" nillable="true" ma:displayName="Extracted Text" ma:internalName="MediaServiceOCR" ma:readOnly="true">
      <xsd:simpleType>
        <xsd:restriction base="dms:Note">
          <xsd:maxLength value="255"/>
        </xsd:restriction>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18FD276-BF19-42C7-AB5E-75B699136AA0}">
  <ds:schemaRefs>
    <ds:schemaRef ds:uri="http://schemas.microsoft.com/sharepoint/v3/contenttype/forms"/>
  </ds:schemaRefs>
</ds:datastoreItem>
</file>

<file path=customXml/itemProps2.xml><?xml version="1.0" encoding="utf-8"?>
<ds:datastoreItem xmlns:ds="http://schemas.openxmlformats.org/officeDocument/2006/customXml" ds:itemID="{8C676398-B236-4F90-8872-7C81AF06BA15}">
  <ds:schemaRefs>
    <ds:schemaRef ds:uri="http://purl.org/dc/elements/1.1/"/>
    <ds:schemaRef ds:uri="http://www.w3.org/XML/1998/namespace"/>
    <ds:schemaRef ds:uri="http://schemas.openxmlformats.org/package/2006/metadata/core-properties"/>
    <ds:schemaRef ds:uri="http://schemas.microsoft.com/office/infopath/2007/PartnerControls"/>
    <ds:schemaRef ds:uri="http://schemas.microsoft.com/office/2006/documentManagement/types"/>
    <ds:schemaRef ds:uri="aed4d0e4-03dd-45e7-99fb-f1500af2840d"/>
    <ds:schemaRef ds:uri="http://schemas.microsoft.com/office/2006/metadata/properties"/>
    <ds:schemaRef ds:uri="http://purl.org/dc/dcmitype/"/>
    <ds:schemaRef ds:uri="4ae44154-5659-4d81-8bdd-f69e2d7ec87c"/>
    <ds:schemaRef ds:uri="http://purl.org/dc/terms/"/>
    <ds:schemaRef ds:uri="1f6e07cd-bccb-4877-8b69-79a3857c1445"/>
    <ds:schemaRef ds:uri="1e6ce477-9493-4a39-9848-d11bef8e2276"/>
  </ds:schemaRefs>
</ds:datastoreItem>
</file>

<file path=customXml/itemProps3.xml><?xml version="1.0" encoding="utf-8"?>
<ds:datastoreItem xmlns:ds="http://schemas.openxmlformats.org/officeDocument/2006/customXml" ds:itemID="{87424532-46EF-49D1-AE85-653F68AF1041}"/>
</file>

<file path=customXml/itemProps4.xml><?xml version="1.0" encoding="utf-8"?>
<ds:datastoreItem xmlns:ds="http://schemas.openxmlformats.org/officeDocument/2006/customXml" ds:itemID="{95294AB4-A643-436B-8B22-569F5F3D6B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e6ce477-9493-4a39-9848-d11bef8e2276"/>
    <ds:schemaRef ds:uri="1f6e07cd-bccb-4877-8b69-79a3857c144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100</TotalTime>
  <Words>2323</Words>
  <Application>Microsoft Office PowerPoint</Application>
  <PresentationFormat>Widescreen</PresentationFormat>
  <Paragraphs>106</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Transcelerate theme</vt:lpstr>
      <vt:lpstr>Acceptable Ranges for Clinical Trials: Insights from ICH E6(R3)</vt:lpstr>
      <vt:lpstr>Introduction to ICH E6(R3) and Acceptable Ranges</vt:lpstr>
      <vt:lpstr>Comparison of Language in R2 and R3</vt:lpstr>
      <vt:lpstr>Key Considerations for Acceptable Ranges</vt:lpstr>
      <vt:lpstr>Defining Acceptable Ranges</vt:lpstr>
      <vt:lpstr>Sample Development and Application of Acceptable Ranges</vt:lpstr>
      <vt:lpstr>Tips for Implementing Acceptable Ranges in Clinical Trials </vt:lpstr>
      <vt:lpstr>Potential Benefits of Implementing Acceptable Ranges</vt:lpstr>
      <vt:lpstr>Potential Challenges of Implementing Acceptable Ranges</vt:lpstr>
      <vt:lpstr>Summary and Closing Remarks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Acceptable Ranges in ICH E6(R3)</dc:title>
  <cp:lastModifiedBy>Dan Roach</cp:lastModifiedBy>
  <cp:revision>6</cp:revision>
  <dcterms:created xsi:type="dcterms:W3CDTF">1900-01-01T05:00:00Z</dcterms:created>
  <dcterms:modified xsi:type="dcterms:W3CDTF">2025-02-11T20:42:48Z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0x0101001D9D08E4BA8ECB48BF5502C31409DC93</vt:lpwstr>
  </property>
  <property fmtid="{D5CDD505-2E9C-101B-9397-08002B2CF9AE}" pid="3" name="MediaServiceImageTags">
    <vt:lpwstr/>
  </property>
  <property fmtid="{D5CDD505-2E9C-101B-9397-08002B2CF9AE}" pid="4" name="_dlc_DocIdItemGuid">
    <vt:lpwstr>af2d705c-a381-4166-91c0-a095b6dd0a97</vt:lpwstr>
  </property>
</Properties>
</file>